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ejaVu Serif" charset="1" panose="02060603050605020204"/>
      <p:regular r:id="rId10"/>
    </p:embeddedFont>
    <p:embeddedFont>
      <p:font typeface="DejaVu Serif Bold" charset="1" panose="02060803050605020204"/>
      <p:regular r:id="rId11"/>
    </p:embeddedFont>
    <p:embeddedFont>
      <p:font typeface="DejaVu Serif Italics" charset="1" panose="020606030503050B0204"/>
      <p:regular r:id="rId12"/>
    </p:embeddedFont>
    <p:embeddedFont>
      <p:font typeface="DejaVu Serif Bold Italics" charset="1" panose="020608030503050B0204"/>
      <p:regular r:id="rId13"/>
    </p:embeddedFont>
    <p:embeddedFont>
      <p:font typeface="DM Sans" charset="1" panose="00000000000000000000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DM Sans Bold Italics" charset="1" panose="00000000000000000000"/>
      <p:regular r:id="rId17"/>
    </p:embeddedFont>
    <p:embeddedFont>
      <p:font typeface="Open Sauce" charset="1" panose="00000500000000000000"/>
      <p:regular r:id="rId18"/>
    </p:embeddedFont>
    <p:embeddedFont>
      <p:font typeface="Open Sauce Bold" charset="1" panose="00000800000000000000"/>
      <p:regular r:id="rId19"/>
    </p:embeddedFont>
    <p:embeddedFont>
      <p:font typeface="Open Sauce Italics" charset="1" panose="00000500000000000000"/>
      <p:regular r:id="rId20"/>
    </p:embeddedFont>
    <p:embeddedFont>
      <p:font typeface="Open Sauce Bold Italics" charset="1" panose="00000800000000000000"/>
      <p:regular r:id="rId21"/>
    </p:embeddedFont>
    <p:embeddedFont>
      <p:font typeface="Nunito Bold" charset="1" panose="00000000000000000000"/>
      <p:regular r:id="rId22"/>
    </p:embeddedFont>
    <p:embeddedFont>
      <p:font typeface="Nunito Bold Bold" charset="1" panose="00000000000000000000"/>
      <p:regular r:id="rId23"/>
    </p:embeddedFont>
    <p:embeddedFont>
      <p:font typeface="Nunito Bold Italics" charset="1" panose="00000000000000000000"/>
      <p:regular r:id="rId24"/>
    </p:embeddedFont>
    <p:embeddedFont>
      <p:font typeface="Nunito Bold 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39" Target="slides/slide14.xml" Type="http://schemas.openxmlformats.org/officeDocument/2006/relationships/slide"/><Relationship Id="rId4" Target="theme/theme1.xml" Type="http://schemas.openxmlformats.org/officeDocument/2006/relationships/theme"/><Relationship Id="rId40" Target="slides/slide15.xml" Type="http://schemas.openxmlformats.org/officeDocument/2006/relationships/slide"/><Relationship Id="rId41" Target="slides/slide16.xml" Type="http://schemas.openxmlformats.org/officeDocument/2006/relationships/slide"/><Relationship Id="rId42" Target="slides/slide17.xml" Type="http://schemas.openxmlformats.org/officeDocument/2006/relationships/slide"/><Relationship Id="rId43" Target="slides/slide18.xml" Type="http://schemas.openxmlformats.org/officeDocument/2006/relationships/slide"/><Relationship Id="rId44" Target="slides/slide19.xml" Type="http://schemas.openxmlformats.org/officeDocument/2006/relationships/slide"/><Relationship Id="rId45" Target="slides/slide20.xml" Type="http://schemas.openxmlformats.org/officeDocument/2006/relationships/slide"/><Relationship Id="rId46" Target="slides/slide21.xml" Type="http://schemas.openxmlformats.org/officeDocument/2006/relationships/slide"/><Relationship Id="rId47" Target="slides/slide22.xml" Type="http://schemas.openxmlformats.org/officeDocument/2006/relationships/slide"/><Relationship Id="rId48" Target="slides/slide23.xml" Type="http://schemas.openxmlformats.org/officeDocument/2006/relationships/slide"/><Relationship Id="rId49" Target="slides/slide24.xml" Type="http://schemas.openxmlformats.org/officeDocument/2006/relationships/slide"/><Relationship Id="rId5" Target="tableStyles.xml" Type="http://schemas.openxmlformats.org/officeDocument/2006/relationships/tableStyles"/><Relationship Id="rId50" Target="slides/slide25.xml" Type="http://schemas.openxmlformats.org/officeDocument/2006/relationships/slide"/><Relationship Id="rId51" Target="slides/slide26.xml" Type="http://schemas.openxmlformats.org/officeDocument/2006/relationships/slide"/><Relationship Id="rId52" Target="slides/slide27.xml" Type="http://schemas.openxmlformats.org/officeDocument/2006/relationships/slide"/><Relationship Id="rId53" Target="slides/slide28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png" Type="http://schemas.openxmlformats.org/officeDocument/2006/relationships/image"/><Relationship Id="rId4" Target="../media/image4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81685">
            <a:off x="6162943" y="780298"/>
            <a:ext cx="11259580" cy="39101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81685">
            <a:off x="5746882" y="1354146"/>
            <a:ext cx="11259580" cy="391014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4592" y="3309219"/>
            <a:ext cx="2861659" cy="28616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53903" y="5501151"/>
            <a:ext cx="2146357" cy="214635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89886" y="217619"/>
            <a:ext cx="2946819" cy="282358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0165" y="7398896"/>
            <a:ext cx="2793130" cy="2325915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37448" y="8036525"/>
            <a:ext cx="2121063" cy="193281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71033" y="5501151"/>
            <a:ext cx="2643400" cy="256169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02119" y="7275393"/>
            <a:ext cx="2699760" cy="2449419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6427081" y="2235047"/>
            <a:ext cx="9899182" cy="2750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6"/>
              </a:lnSpc>
            </a:pPr>
            <a:r>
              <a:rPr lang="en-US" sz="6900">
                <a:solidFill>
                  <a:srgbClr val="F8F5EA"/>
                </a:solidFill>
                <a:latin typeface="Nunito Bold Bold"/>
              </a:rPr>
              <a:t>YÜKSEKÖĞRETİM</a:t>
            </a:r>
          </a:p>
          <a:p>
            <a:pPr algn="ctr">
              <a:lnSpc>
                <a:spcPts val="7176"/>
              </a:lnSpc>
            </a:pPr>
            <a:r>
              <a:rPr lang="en-US" sz="6900">
                <a:solidFill>
                  <a:srgbClr val="F8F5EA"/>
                </a:solidFill>
                <a:latin typeface="Nunito Bold Bold"/>
              </a:rPr>
              <a:t>KURUMLARI</a:t>
            </a:r>
          </a:p>
          <a:p>
            <a:pPr algn="ctr">
              <a:lnSpc>
                <a:spcPts val="7176"/>
              </a:lnSpc>
            </a:pPr>
            <a:r>
              <a:rPr lang="en-US" sz="6900">
                <a:solidFill>
                  <a:srgbClr val="F8F5EA"/>
                </a:solidFill>
                <a:latin typeface="Nunito Bold Bold"/>
              </a:rPr>
              <a:t>SINAVI(YKS)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4350" y="387426"/>
            <a:ext cx="16922657" cy="2499355"/>
            <a:chOff x="0" y="0"/>
            <a:chExt cx="22563542" cy="3332473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2563542" cy="3332473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822764" y="299570"/>
              <a:ext cx="21282724" cy="2733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7"/>
                </a:lnSpc>
              </a:pPr>
              <a:r>
                <a:rPr lang="en-US" sz="3398">
                  <a:solidFill>
                    <a:srgbClr val="FFE36D"/>
                  </a:solidFill>
                  <a:latin typeface="Nunito Bold Bold"/>
                </a:rPr>
                <a:t>İkinci Oturumda (AYT) 3 puan türü yer alacaktır. Bunlar; Sayısal, Sözel ve Eşit Ağırlık puanlarıdır. Adayın hesaplanmasını istediği puan türü için çözmesi gereken testler aşağıdaki tablodadır</a:t>
              </a:r>
            </a:p>
            <a:p>
              <a:pPr>
                <a:lnSpc>
                  <a:spcPts val="4077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432744"/>
            <a:ext cx="16230600" cy="589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59" indent="-377829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DejaVu Serif Bold"/>
              </a:rPr>
              <a:t>Sözel Puan: </a:t>
            </a:r>
            <a:r>
              <a:rPr lang="en-US" sz="3500">
                <a:solidFill>
                  <a:srgbClr val="000000"/>
                </a:solidFill>
                <a:latin typeface="DejaVu Serif"/>
              </a:rPr>
              <a:t>[Temel Yeterlilik Testi %40] + [(Türk Dili ve Edebiyatı –Sosyal Bilimler-1 Testi (%50) + Sosyal Bilimler-2 Testi (%50)) %60] </a:t>
            </a:r>
          </a:p>
          <a:p>
            <a:pPr algn="just" marL="755659" indent="-377829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DejaVu Serif Bold"/>
              </a:rPr>
              <a:t>Sayısal Puan:</a:t>
            </a:r>
            <a:r>
              <a:rPr lang="en-US" sz="3500">
                <a:solidFill>
                  <a:srgbClr val="000000"/>
                </a:solidFill>
                <a:latin typeface="DejaVu Serif"/>
              </a:rPr>
              <a:t> [Temel Yeterlilik Testi %40] + [(Matematik Testi (%50) + Fen Bilimleri Testi (%50)) %60] </a:t>
            </a:r>
          </a:p>
          <a:p>
            <a:pPr algn="just" marL="755659" indent="-377829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DejaVu Serif Bold"/>
              </a:rPr>
              <a:t>Eşit Ağırlık Puanı:</a:t>
            </a:r>
            <a:r>
              <a:rPr lang="en-US" sz="3500">
                <a:solidFill>
                  <a:srgbClr val="000000"/>
                </a:solidFill>
                <a:latin typeface="DejaVu Serif"/>
              </a:rPr>
              <a:t> [Temel Yeterlilik Testi %40] + [(Türk Dili ve Edebiyatı - Sosyal Bilimler-1 Testi (%50) + Matematik Testi (%50)) %60] </a:t>
            </a:r>
          </a:p>
          <a:p>
            <a:pPr algn="just" marL="755659" indent="-377829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DejaVu Serif Bold"/>
              </a:rPr>
              <a:t>Dil Puanı: </a:t>
            </a:r>
            <a:r>
              <a:rPr lang="en-US" sz="3500">
                <a:solidFill>
                  <a:srgbClr val="000000"/>
                </a:solidFill>
                <a:latin typeface="DejaVu Serif"/>
              </a:rPr>
              <a:t>[Temel Yeterlilik Testi %40] + [Yabancı Dil Testi %60] </a:t>
            </a:r>
          </a:p>
          <a:p>
            <a:pPr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189892"/>
            <a:ext cx="16388177" cy="7983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157222"/>
            <a:ext cx="16230600" cy="79725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20568" y="1099605"/>
            <a:ext cx="16218466" cy="79066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106520"/>
            <a:ext cx="16230600" cy="6073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696694"/>
            <a:ext cx="15519695" cy="807611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345838"/>
            <a:ext cx="7404497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Başarı Sıralama Şartı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835808" y="3258416"/>
            <a:ext cx="9111442" cy="1885084"/>
          </a:xfrm>
          <a:prstGeom prst="rect">
            <a:avLst/>
          </a:prstGeom>
          <a:solidFill>
            <a:srgbClr val="FF8333"/>
          </a:solidFill>
        </p:spPr>
      </p:sp>
      <p:sp>
        <p:nvSpPr>
          <p:cNvPr name="AutoShape 3" id="3"/>
          <p:cNvSpPr/>
          <p:nvPr/>
        </p:nvSpPr>
        <p:spPr>
          <a:xfrm rot="0">
            <a:off x="8835808" y="5509541"/>
            <a:ext cx="9111442" cy="3309568"/>
          </a:xfrm>
          <a:prstGeom prst="rect">
            <a:avLst/>
          </a:prstGeom>
          <a:solidFill>
            <a:srgbClr val="FF8333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3801290" y="1028700"/>
            <a:ext cx="10069036" cy="1142782"/>
            <a:chOff x="0" y="0"/>
            <a:chExt cx="13425381" cy="1523710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13425381" cy="15237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578235" y="317355"/>
              <a:ext cx="12606109" cy="889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79"/>
                </a:lnSpc>
              </a:pPr>
              <a:r>
                <a:rPr lang="en-US" sz="4399">
                  <a:solidFill>
                    <a:srgbClr val="FFE36D"/>
                  </a:solidFill>
                  <a:latin typeface="Nunito Bold"/>
                </a:rPr>
                <a:t>SINAV KAYGISI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10472" t="0" r="10472" b="0"/>
          <a:stretch>
            <a:fillRect/>
          </a:stretch>
        </p:blipFill>
        <p:spPr>
          <a:xfrm flipH="false" flipV="false" rot="0">
            <a:off x="806591" y="2879540"/>
            <a:ext cx="7540594" cy="637876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835808" y="6030820"/>
            <a:ext cx="9111442" cy="220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ans"/>
              </a:rPr>
              <a:t>Sınav kaygısı , sınav öncesinde öğrenilen bilginin, sınav sırasında etkili bir biçimde kullanılmasına engel olan ve başarının düşmesine yol açan yoğun kaygıdır.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3425305"/>
            <a:ext cx="8536053" cy="1569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DM Sans"/>
              </a:rPr>
              <a:t>Kaygı; bedenin ve zihnin, gerçek ya da hayali, tehdit ya da tehlike algısıyla oluşan bir durumudur.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578644"/>
            <a:ext cx="16230600" cy="91297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417841" y="2331236"/>
            <a:ext cx="15452317" cy="7452663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963891" y="2603065"/>
            <a:ext cx="13585345" cy="684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1.Hızlı kalp atışı,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2.Hızlı nefes alıp verme,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3.Terleme,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4.Mide ağrısı,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5.Karın ağrısı,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6.Bağırsak bozukluğu,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7.Baş ağrısı,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8.Baş dönmesi,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9.Uyku bozukluğu,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10.Yorgunluk,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11.Yeme bozuklukları,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12.Yoğunlaşma bozukluğu.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756564" y="2576037"/>
            <a:ext cx="7711826" cy="686935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17841" y="920262"/>
            <a:ext cx="15452317" cy="715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8"/>
              </a:lnSpc>
            </a:pPr>
            <a:r>
              <a:rPr lang="en-US" sz="5200">
                <a:solidFill>
                  <a:srgbClr val="2E3859"/>
                </a:solidFill>
                <a:latin typeface="Nunito Bold"/>
              </a:rPr>
              <a:t>Sınav Kaygısının Fizyolojik Belirtileri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417841" y="2331236"/>
            <a:ext cx="15452317" cy="7452663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7386" r="0" b="7386"/>
          <a:stretch>
            <a:fillRect/>
          </a:stretch>
        </p:blipFill>
        <p:spPr>
          <a:xfrm flipH="false" flipV="false" rot="0">
            <a:off x="7172748" y="5644483"/>
            <a:ext cx="8480378" cy="361381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16933" y="2545153"/>
            <a:ext cx="13585345" cy="2841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9939" indent="-349969" lvl="1">
              <a:lnSpc>
                <a:spcPts val="4538"/>
              </a:lnSpc>
              <a:buFont typeface="Arial"/>
              <a:buChar char="•"/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Felaket yorumları içeren tüm inanç ve düşünceler (başaramayacağım vb.)</a:t>
            </a:r>
          </a:p>
          <a:p>
            <a:pPr marL="699939" indent="-349969" lvl="1">
              <a:lnSpc>
                <a:spcPts val="4538"/>
              </a:lnSpc>
              <a:buFont typeface="Arial"/>
              <a:buChar char="•"/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 Unutkanlık, dikkatini toplamada güçlük, </a:t>
            </a:r>
          </a:p>
          <a:p>
            <a:pPr marL="699939" indent="-349969" lvl="1">
              <a:lnSpc>
                <a:spcPts val="4538"/>
              </a:lnSpc>
              <a:buFont typeface="Arial"/>
              <a:buChar char="•"/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 Düşünceleri organize etmede zorlanma</a:t>
            </a:r>
          </a:p>
          <a:p>
            <a:pPr marL="699939" indent="-349969" lvl="1">
              <a:lnSpc>
                <a:spcPts val="4538"/>
              </a:lnSpc>
              <a:spcBef>
                <a:spcPct val="0"/>
              </a:spcBef>
              <a:buFont typeface="Arial"/>
              <a:buChar char="•"/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 Sınav sorularını okuyup anlamada zorlanma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17841" y="920262"/>
            <a:ext cx="15452317" cy="715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8"/>
              </a:lnSpc>
            </a:pPr>
            <a:r>
              <a:rPr lang="en-US" sz="5200">
                <a:solidFill>
                  <a:srgbClr val="2E3859"/>
                </a:solidFill>
                <a:latin typeface="Nunito Bold"/>
              </a:rPr>
              <a:t>Sınav Kaygısının Zihinsel Belirtileri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28723" y="117456"/>
            <a:ext cx="11610772" cy="914084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25737" y="4687878"/>
            <a:ext cx="2614310" cy="522862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430124" y="1343210"/>
            <a:ext cx="6407970" cy="1268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1"/>
              </a:lnSpc>
            </a:pPr>
            <a:r>
              <a:rPr lang="en-US" sz="7429">
                <a:solidFill>
                  <a:srgbClr val="000000"/>
                </a:solidFill>
                <a:latin typeface="Nunito Bold"/>
              </a:rPr>
              <a:t>YKS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82628" y="6843626"/>
            <a:ext cx="3902963" cy="25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8"/>
              </a:lnSpc>
            </a:pPr>
            <a:r>
              <a:rPr lang="en-US" sz="4941">
                <a:solidFill>
                  <a:srgbClr val="000000"/>
                </a:solidFill>
                <a:latin typeface="Nunito Bold"/>
              </a:rPr>
              <a:t>AYT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000000"/>
                </a:solidFill>
                <a:latin typeface="Nunito Bold"/>
              </a:rPr>
              <a:t>Alan</a:t>
            </a:r>
            <a:r>
              <a:rPr lang="en-US" sz="3241">
                <a:solidFill>
                  <a:srgbClr val="000000"/>
                </a:solidFill>
                <a:latin typeface="Nunito Bold"/>
              </a:rPr>
              <a:t> Yeterlilik 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000000"/>
                </a:solidFill>
                <a:latin typeface="Nunito Bold"/>
              </a:rPr>
              <a:t>Testi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000000"/>
                </a:solidFill>
                <a:latin typeface="Open Sauce"/>
              </a:rPr>
              <a:t>19 Haziran 2022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79910" y="6994337"/>
            <a:ext cx="3902963" cy="25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8"/>
              </a:lnSpc>
            </a:pPr>
            <a:r>
              <a:rPr lang="en-US" sz="4941">
                <a:solidFill>
                  <a:srgbClr val="000000"/>
                </a:solidFill>
                <a:latin typeface="Nunito Bold"/>
              </a:rPr>
              <a:t>TYT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000000"/>
                </a:solidFill>
                <a:latin typeface="Nunito Bold"/>
              </a:rPr>
              <a:t>Temel Yeterlilik Testi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000000"/>
                </a:solidFill>
                <a:latin typeface="Open Sauce"/>
              </a:rPr>
              <a:t>18 Haziran 2022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303699" y="7003862"/>
            <a:ext cx="3429901" cy="263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Nunito Bold"/>
              </a:rPr>
              <a:t>YDT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unito Bold"/>
              </a:rPr>
              <a:t>Yabancı Dil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unito Bold"/>
              </a:rPr>
              <a:t>Testi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uce"/>
              </a:rPr>
              <a:t>19 Haziran 2022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12412" y="2331236"/>
            <a:ext cx="15452317" cy="7452663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963891" y="2603065"/>
            <a:ext cx="13585345" cy="684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1.Huzursuzluk,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 2.Güvensizlik,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3.Çaresizlik,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4.Öfke,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5.Korku,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6.Gerçeklik duygusunun kaybı.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7.Telaş, şaşkınlık, organize olamama,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8. Ortamdan uzaklaşmak isteme,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9.Ümitsizlik,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10.Hayal kırıklığı, </a:t>
            </a:r>
          </a:p>
          <a:p>
            <a:pPr>
              <a:lnSpc>
                <a:spcPts val="4538"/>
              </a:lnSpc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11.Tedirginlik, 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41">
                <a:solidFill>
                  <a:srgbClr val="2E3859"/>
                </a:solidFill>
                <a:latin typeface="Nunito Bold"/>
              </a:rPr>
              <a:t>12.Mutsuzluk,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2825" r="0" b="2825"/>
          <a:stretch>
            <a:fillRect/>
          </a:stretch>
        </p:blipFill>
        <p:spPr>
          <a:xfrm flipH="false" flipV="false" rot="0">
            <a:off x="10103634" y="2506100"/>
            <a:ext cx="6295554" cy="693929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17841" y="1029803"/>
            <a:ext cx="15841459" cy="715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8"/>
              </a:lnSpc>
            </a:pPr>
            <a:r>
              <a:rPr lang="en-US" sz="5200">
                <a:solidFill>
                  <a:srgbClr val="2E3859"/>
                </a:solidFill>
                <a:latin typeface="Nunito Bold"/>
              </a:rPr>
              <a:t>Sınav Kaygısının Duygusal  Belirtileri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6090" y="254161"/>
            <a:ext cx="17329239" cy="1622202"/>
            <a:chOff x="0" y="0"/>
            <a:chExt cx="23105651" cy="2162936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3105651" cy="2162936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842531" y="316293"/>
              <a:ext cx="21794060" cy="1539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75"/>
                </a:lnSpc>
              </a:pPr>
            </a:p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FFE36D"/>
                  </a:solidFill>
                  <a:latin typeface="Nunito Bold"/>
                </a:rPr>
                <a:t>SINAV KAYGISIYLA BAŞA ÇIKMA YOLLARI 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26278" y="5521939"/>
            <a:ext cx="8583971" cy="419800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2222490"/>
            <a:ext cx="16230600" cy="374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Nunito Bold Italics"/>
              </a:rPr>
              <a:t>Aslında sizi kaygılandıran sınavlar değil, sizin sınava ve sonuçlarına yakıştırdığınız farklı anlamlar ve sınav hakkında ürettiğiniz </a:t>
            </a:r>
            <a:r>
              <a:rPr lang="en-US" sz="4200">
                <a:solidFill>
                  <a:srgbClr val="E74C3C"/>
                </a:solidFill>
                <a:latin typeface="Nunito Bold Italics"/>
              </a:rPr>
              <a:t>olumsuz düşüncelerdir.</a:t>
            </a:r>
          </a:p>
          <a:p>
            <a:pPr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2672" y="550345"/>
            <a:ext cx="16922657" cy="1725706"/>
            <a:chOff x="0" y="0"/>
            <a:chExt cx="22563542" cy="2300941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2563542" cy="2300941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822764" y="299570"/>
              <a:ext cx="21282724" cy="1701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</a:pPr>
            </a:p>
            <a:p>
              <a:pPr algn="ctr">
                <a:lnSpc>
                  <a:spcPts val="5039"/>
                </a:lnSpc>
              </a:pPr>
              <a:r>
                <a:rPr lang="en-US" sz="4199">
                  <a:solidFill>
                    <a:srgbClr val="FFE36D"/>
                  </a:solidFill>
                  <a:latin typeface="Nunito Bold"/>
                </a:rPr>
                <a:t>SINAV KAYGISIYLA BAŞA ÇIKMA YOLLARI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91619" y="2827617"/>
            <a:ext cx="16230600" cy="662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</a:p>
          <a:p>
            <a:pPr marL="777248" indent="-388624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 Italics"/>
              </a:rPr>
              <a:t>Sınavlarda uygulanan testler kişilik testleri değil, bilgi ve başarı testleridir. Dolayısıyla sınavlar kişiliğinizin değerlendirilmesi değil, bilgilerinizin ölçülmesidir.</a:t>
            </a:r>
          </a:p>
          <a:p>
            <a:pPr marL="777248" indent="-388624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 Italics"/>
              </a:rPr>
              <a:t>Sınavı bir kişilik değerlendirmesi olarak değil, yetenek ve bilgilerinizi sınama imkanı olarak görün.</a:t>
            </a:r>
          </a:p>
          <a:p>
            <a:pPr marL="777248" indent="-388624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 Italics"/>
              </a:rPr>
              <a:t>Önceki başarısızlıkların devam etmesi kural değildir.</a:t>
            </a:r>
          </a:p>
          <a:p>
            <a:pPr marL="777248" indent="-388624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 Italics"/>
              </a:rPr>
              <a:t>Geçmiş başarısızlıklarınızın nedenini arayın, gidermek için gerekli tedbirleri alın.</a:t>
            </a:r>
          </a:p>
          <a:p>
            <a:pPr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2672" y="550345"/>
            <a:ext cx="16922657" cy="1725706"/>
            <a:chOff x="0" y="0"/>
            <a:chExt cx="22563542" cy="2300941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2563542" cy="2300941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822764" y="299570"/>
              <a:ext cx="21282724" cy="1701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</a:pPr>
            </a:p>
            <a:p>
              <a:pPr algn="ctr">
                <a:lnSpc>
                  <a:spcPts val="5039"/>
                </a:lnSpc>
              </a:pPr>
              <a:r>
                <a:rPr lang="en-US" sz="4199">
                  <a:solidFill>
                    <a:srgbClr val="FFE36D"/>
                  </a:solidFill>
                  <a:latin typeface="Nunito Bold"/>
                </a:rPr>
                <a:t>SINAV KAYGISIYLA BAŞA ÇIKMA YOLLARI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637200"/>
            <a:ext cx="16230600" cy="3804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</a:p>
          <a:p>
            <a:pPr marL="777248" indent="-388624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 Italics"/>
              </a:rPr>
              <a:t>Düzenli ve yeterli beslenme, spor yapma kaygımızı azaltmada başvurabileceğimiz yollardır.</a:t>
            </a:r>
          </a:p>
          <a:p>
            <a:pPr marL="777248" indent="-388624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 Italics"/>
              </a:rPr>
              <a:t>Kaygıyı azaltmada kullanacağımız bir diğer yöntem de gevşeme egzersizileri. </a:t>
            </a:r>
          </a:p>
          <a:p>
            <a:pPr>
              <a:lnSpc>
                <a:spcPts val="5040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883" r="0" b="883"/>
          <a:stretch>
            <a:fillRect/>
          </a:stretch>
        </p:blipFill>
        <p:spPr>
          <a:xfrm flipH="false" flipV="false" rot="0">
            <a:off x="6638138" y="5953969"/>
            <a:ext cx="9600200" cy="40178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12412" y="2331236"/>
            <a:ext cx="14929650" cy="652133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284565" y="2730225"/>
            <a:ext cx="13585345" cy="5656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Nunito Bold Italics"/>
              </a:rPr>
              <a:t>Son bir hafta uyku düzeninize dikkat edin. Erken yatmaya özen gösterin.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Nunito Bold Italics"/>
              </a:rPr>
              <a:t>Sınavla ilgili belgeleriniz tamam mı? Eksikleriniz var mı? Eksikleriniz varsa, ilgili kurumlardan bu eksikleri mutlaka giderin.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Nunito Bold Italics"/>
              </a:rPr>
              <a:t>Sınava gireceğiniz okulu mutlaka önceden görün.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Nunito Bold Italics"/>
              </a:rPr>
              <a:t>Sınav yerine ne çok erken ne de çok geç gidin. 1 saat önce sınav yerinde olmanız önerilir.</a:t>
            </a:r>
          </a:p>
          <a:p>
            <a:pPr>
              <a:lnSpc>
                <a:spcPts val="4538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38158" y="1050564"/>
            <a:ext cx="17400824" cy="57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4200">
                <a:solidFill>
                  <a:srgbClr val="2E3859"/>
                </a:solidFill>
                <a:latin typeface="Nunito Bold"/>
              </a:rPr>
              <a:t>SINAV ÖNCESİNDE DİKKAT ETMENİZ GEREKENLER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12412" y="2331236"/>
            <a:ext cx="14929650" cy="652133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545898" y="2869870"/>
            <a:ext cx="13585345" cy="5656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Arimo Italics"/>
              </a:rPr>
              <a:t>Sınav akşamı kullanacağınız araçları yedekli olarak hazırlayın.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Arimo Italics"/>
              </a:rPr>
              <a:t>Sabah sınava yetişebileceğiniz saatte kalkın ve mutlaka kahvaltı yapın.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Arimo Italics"/>
              </a:rPr>
              <a:t>Kahvaltıda genelde her gün yediğiniz yiyecekleri tercih edin.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E3859"/>
                </a:solidFill>
                <a:latin typeface="Arimo Italics"/>
              </a:rPr>
              <a:t>Evden çıkarken mutlaka gerekli belgelerinizi alıp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2E3859"/>
                </a:solidFill>
                <a:latin typeface="Nunito Bold"/>
              </a:rPr>
              <a:t>      </a:t>
            </a:r>
            <a:r>
              <a:rPr lang="en-US" sz="3600">
                <a:solidFill>
                  <a:srgbClr val="2E3859"/>
                </a:solidFill>
                <a:latin typeface="Arimo Italics"/>
              </a:rPr>
              <a:t>almadığınızı kontrol edin.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4538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38158" y="1050564"/>
            <a:ext cx="17400824" cy="57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4200">
                <a:solidFill>
                  <a:srgbClr val="2E3859"/>
                </a:solidFill>
                <a:latin typeface="Nunito Bold"/>
              </a:rPr>
              <a:t>SINAV ÖNCESİNDE DİKKAT ETMENİZ GEREKENLER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202255">
            <a:off x="5836903" y="8873101"/>
            <a:ext cx="3260564" cy="28277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61930">
            <a:off x="16255475" y="609845"/>
            <a:ext cx="2763638" cy="164310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14350" y="2166937"/>
            <a:ext cx="17259300" cy="5454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Sadece sınava odaklanın. Zamanınızı kaygılanarak, şüpheye düşerek, kendinizi suçlayarak geçirmeyin.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„‟NE YAPABİLİRDİM?” diye değil,“ ŞU ANDA NE YAPABİLİRİM?” diye düşünün.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Sınav esnasındaki endişenin her şeyi bulanık göstereceğini, bildiklerinizin zihninizde net olarak belirmesini önleyeceğini, hiçbir bilgiyi ucundan tutup kaldırmanıza izin vermeyeceğini unutmayın.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Kitapçık türünü kodlamayı unutmayın.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6806916" y="6121638"/>
            <a:ext cx="1226959" cy="4114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864950" y="1251956"/>
            <a:ext cx="12139166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Nunito Bold"/>
              </a:rPr>
              <a:t>SINAV ANINDA DİKKAT ETMENİZ GEREKENLER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202255">
            <a:off x="5836903" y="8873101"/>
            <a:ext cx="3260564" cy="28277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61930">
            <a:off x="16255475" y="609845"/>
            <a:ext cx="2763638" cy="164310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2353130"/>
            <a:ext cx="16372564" cy="476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 Italics"/>
              </a:rPr>
              <a:t>Önce soruları içlerinden birine takılmadan bütün olarak bir inceleyin. İyi bildiğiniz konular, kolay çözebileceğiniz sorularla göz göze geleceksiniz.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 Italics"/>
              </a:rPr>
              <a:t>Soruları dikkatlice okuyun.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 Italics"/>
              </a:rPr>
              <a:t>Sorular için zamanınızı iyi ayarlayın.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 Italics"/>
              </a:rPr>
              <a:t>Anlamadığınız bir yer varsa, sınavı veren kişiden açıklamasını isteyin.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 Italics"/>
              </a:rPr>
              <a:t>Sorularla inatlaşmayın.</a:t>
            </a:r>
          </a:p>
          <a:p>
            <a:pPr>
              <a:lnSpc>
                <a:spcPts val="540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07702" y="5824712"/>
            <a:ext cx="1937697" cy="4114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864950" y="1251956"/>
            <a:ext cx="12139166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Nunito Bold"/>
              </a:rPr>
              <a:t>SINAV ANINDA DİKKAT ETMENİZ GEREKENLER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202255">
            <a:off x="5836903" y="8873101"/>
            <a:ext cx="3260564" cy="28277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61930">
            <a:off x="16255475" y="609845"/>
            <a:ext cx="2763638" cy="164310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425" y="1394810"/>
            <a:ext cx="18122575" cy="629347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899076" y="3445221"/>
            <a:ext cx="15360224" cy="3061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71"/>
              </a:lnSpc>
            </a:pPr>
            <a:r>
              <a:rPr lang="en-US" sz="8837">
                <a:solidFill>
                  <a:srgbClr val="704426"/>
                </a:solidFill>
                <a:latin typeface="Nunito Bold"/>
              </a:rPr>
              <a:t> DINLEDIĞINIZ IÇIN TEŞEKKÜR EDERIZ.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6224" y="0"/>
            <a:ext cx="6875707" cy="2186504"/>
            <a:chOff x="0" y="0"/>
            <a:chExt cx="9167610" cy="291533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588" t="0" r="7588" b="22325"/>
            <a:stretch>
              <a:fillRect/>
            </a:stretch>
          </p:blipFill>
          <p:spPr>
            <a:xfrm flipH="false" flipV="false" rot="0">
              <a:off x="0" y="0"/>
              <a:ext cx="9167610" cy="2915339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1241443" y="769394"/>
              <a:ext cx="6684723" cy="17755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78"/>
                </a:lnSpc>
              </a:pPr>
              <a:r>
                <a:rPr lang="en-US" sz="4398">
                  <a:solidFill>
                    <a:srgbClr val="000000"/>
                  </a:solidFill>
                  <a:latin typeface="Nunito Bold"/>
                </a:rPr>
                <a:t>BİRİNCİ OTURUM (TYT)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724" t="0" r="724" b="0"/>
          <a:stretch>
            <a:fillRect/>
          </a:stretch>
        </p:blipFill>
        <p:spPr>
          <a:xfrm flipH="false" flipV="false" rot="0">
            <a:off x="1001739" y="2441083"/>
            <a:ext cx="5248751" cy="5531342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9144000" y="-64552"/>
            <a:ext cx="6875707" cy="2186504"/>
            <a:chOff x="0" y="0"/>
            <a:chExt cx="9167610" cy="2915339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588" t="0" r="7588" b="22325"/>
            <a:stretch>
              <a:fillRect/>
            </a:stretch>
          </p:blipFill>
          <p:spPr>
            <a:xfrm flipH="false" flipV="false" rot="0">
              <a:off x="0" y="0"/>
              <a:ext cx="9167610" cy="2915339"/>
            </a:xfrm>
            <a:prstGeom prst="rect">
              <a:avLst/>
            </a:prstGeom>
          </p:spPr>
        </p:pic>
        <p:sp>
          <p:nvSpPr>
            <p:cNvPr name="TextBox 8" id="8"/>
            <p:cNvSpPr txBox="true"/>
            <p:nvPr/>
          </p:nvSpPr>
          <p:spPr>
            <a:xfrm rot="0">
              <a:off x="1241443" y="769394"/>
              <a:ext cx="6684723" cy="17755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78"/>
                </a:lnSpc>
              </a:pPr>
              <a:r>
                <a:rPr lang="en-US" sz="4398">
                  <a:solidFill>
                    <a:srgbClr val="000000"/>
                  </a:solidFill>
                  <a:latin typeface="Nunito Bold"/>
                </a:rPr>
                <a:t>İKİNCİ OTURUM (AYT)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227280" y="2417909"/>
            <a:ext cx="6709148" cy="545118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955" r="4211" b="10223"/>
          <a:stretch>
            <a:fillRect/>
          </a:stretch>
        </p:blipFill>
        <p:spPr>
          <a:xfrm flipH="false" flipV="false" rot="0">
            <a:off x="9592524" y="7909171"/>
            <a:ext cx="6343903" cy="166986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656224" y="7972425"/>
            <a:ext cx="5939780" cy="2268843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887629" y="2417909"/>
            <a:ext cx="5491262" cy="5491262"/>
            <a:chOff x="0" y="0"/>
            <a:chExt cx="1913890" cy="191389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227280" y="2121952"/>
            <a:ext cx="6792427" cy="7631915"/>
            <a:chOff x="0" y="0"/>
            <a:chExt cx="2297685" cy="258166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2297685" cy="2581660"/>
            </a:xfrm>
            <a:custGeom>
              <a:avLst/>
              <a:gdLst/>
              <a:ahLst/>
              <a:cxnLst/>
              <a:rect r="r" b="b" t="t" l="l"/>
              <a:pathLst>
                <a:path h="2581660" w="2297685">
                  <a:moveTo>
                    <a:pt x="0" y="0"/>
                  </a:moveTo>
                  <a:lnTo>
                    <a:pt x="0" y="2581660"/>
                  </a:lnTo>
                  <a:lnTo>
                    <a:pt x="2297685" y="2581660"/>
                  </a:lnTo>
                  <a:lnTo>
                    <a:pt x="2297685" y="0"/>
                  </a:lnTo>
                  <a:lnTo>
                    <a:pt x="0" y="0"/>
                  </a:lnTo>
                  <a:close/>
                  <a:moveTo>
                    <a:pt x="2236725" y="2520700"/>
                  </a:moveTo>
                  <a:lnTo>
                    <a:pt x="59690" y="2520700"/>
                  </a:lnTo>
                  <a:lnTo>
                    <a:pt x="59690" y="59690"/>
                  </a:lnTo>
                  <a:lnTo>
                    <a:pt x="2236725" y="59690"/>
                  </a:lnTo>
                  <a:lnTo>
                    <a:pt x="2236725" y="25207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69372" y="7972425"/>
            <a:ext cx="5181118" cy="2265893"/>
            <a:chOff x="0" y="0"/>
            <a:chExt cx="2988546" cy="1307001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2988546" cy="1307001"/>
            </a:xfrm>
            <a:custGeom>
              <a:avLst/>
              <a:gdLst/>
              <a:ahLst/>
              <a:cxnLst/>
              <a:rect r="r" b="b" t="t" l="l"/>
              <a:pathLst>
                <a:path h="1307001" w="2988546">
                  <a:moveTo>
                    <a:pt x="2864086" y="59690"/>
                  </a:moveTo>
                  <a:cubicBezTo>
                    <a:pt x="2899646" y="59690"/>
                    <a:pt x="2928856" y="88900"/>
                    <a:pt x="2928856" y="124460"/>
                  </a:cubicBezTo>
                  <a:lnTo>
                    <a:pt x="2928856" y="1182541"/>
                  </a:lnTo>
                  <a:cubicBezTo>
                    <a:pt x="2928856" y="1218101"/>
                    <a:pt x="2899646" y="1247311"/>
                    <a:pt x="2864086" y="1247311"/>
                  </a:cubicBezTo>
                  <a:lnTo>
                    <a:pt x="124460" y="1247311"/>
                  </a:lnTo>
                  <a:cubicBezTo>
                    <a:pt x="88900" y="1247311"/>
                    <a:pt x="59690" y="1218101"/>
                    <a:pt x="59690" y="11825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64086" y="59690"/>
                  </a:lnTo>
                  <a:moveTo>
                    <a:pt x="28640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82541"/>
                  </a:lnTo>
                  <a:cubicBezTo>
                    <a:pt x="0" y="1251121"/>
                    <a:pt x="55880" y="1307001"/>
                    <a:pt x="124460" y="1307001"/>
                  </a:cubicBezTo>
                  <a:lnTo>
                    <a:pt x="2864086" y="1307001"/>
                  </a:lnTo>
                  <a:cubicBezTo>
                    <a:pt x="2932666" y="1307001"/>
                    <a:pt x="2988546" y="1251121"/>
                    <a:pt x="2988546" y="1182541"/>
                  </a:cubicBezTo>
                  <a:lnTo>
                    <a:pt x="2988546" y="124460"/>
                  </a:lnTo>
                  <a:cubicBezTo>
                    <a:pt x="2988546" y="55880"/>
                    <a:pt x="2932666" y="0"/>
                    <a:pt x="2864086" y="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3885" y="519221"/>
            <a:ext cx="4758987" cy="1018957"/>
            <a:chOff x="0" y="0"/>
            <a:chExt cx="6345316" cy="1358610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13415" y="317355"/>
              <a:ext cx="5318487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FFE36D"/>
                  </a:solidFill>
                  <a:latin typeface="Nunito Bold"/>
                </a:rPr>
                <a:t>TÜRKÇE (40 SORU)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23885" y="1538179"/>
            <a:ext cx="4758987" cy="2971079"/>
            <a:chOff x="0" y="0"/>
            <a:chExt cx="6345316" cy="3961438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6345316" cy="39614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62607" y="451851"/>
              <a:ext cx="5710901" cy="3029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00000"/>
                  </a:solidFill>
                  <a:latin typeface="DM Sans"/>
                </a:rPr>
                <a:t>Türkçe'yi doğru kullanma, okuduğunu anlama ve yorumlama,kelime hazinesi,temel cümle bilgisi,imla kuralları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56235" y="5143500"/>
            <a:ext cx="5689473" cy="1018957"/>
            <a:chOff x="0" y="0"/>
            <a:chExt cx="7585964" cy="1358610"/>
          </a:xfrm>
        </p:grpSpPr>
        <p:sp>
          <p:nvSpPr>
            <p:cNvPr name="AutoShape 9" id="9"/>
            <p:cNvSpPr/>
            <p:nvPr/>
          </p:nvSpPr>
          <p:spPr>
            <a:xfrm rot="0">
              <a:off x="0" y="0"/>
              <a:ext cx="75859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613799" y="317355"/>
              <a:ext cx="6358367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FFE36D"/>
                  </a:solidFill>
                  <a:latin typeface="Nunito Bold"/>
                </a:rPr>
                <a:t>MATEMATIK (40 SORU)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19070" y="6140632"/>
            <a:ext cx="4563802" cy="4164568"/>
            <a:chOff x="0" y="0"/>
            <a:chExt cx="6085070" cy="5552757"/>
          </a:xfrm>
        </p:grpSpPr>
        <p:sp>
          <p:nvSpPr>
            <p:cNvPr name="AutoShape 12" id="12"/>
            <p:cNvSpPr/>
            <p:nvPr/>
          </p:nvSpPr>
          <p:spPr>
            <a:xfrm rot="0">
              <a:off x="0" y="0"/>
              <a:ext cx="6085070" cy="5552757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51837" y="441671"/>
              <a:ext cx="5476674" cy="4650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0"/>
                </a:lnSpc>
              </a:pPr>
              <a:r>
                <a:rPr lang="en-US" sz="2685">
                  <a:solidFill>
                    <a:srgbClr val="000000"/>
                  </a:solidFill>
                  <a:latin typeface="DM Sans"/>
                </a:rPr>
                <a:t> Temel matematik ve bilim kavramlarını kullanma, işlem yapma, soyut işlemler, temel matematik bilgilerini gündelik hayatta uygulama</a:t>
              </a:r>
            </a:p>
            <a:p>
              <a:pPr algn="ctr">
                <a:lnSpc>
                  <a:spcPts val="349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953854" y="278744"/>
            <a:ext cx="5720898" cy="1018957"/>
            <a:chOff x="0" y="0"/>
            <a:chExt cx="7627865" cy="1358610"/>
          </a:xfrm>
        </p:grpSpPr>
        <p:sp>
          <p:nvSpPr>
            <p:cNvPr name="AutoShape 15" id="15"/>
            <p:cNvSpPr/>
            <p:nvPr/>
          </p:nvSpPr>
          <p:spPr>
            <a:xfrm rot="0">
              <a:off x="0" y="0"/>
              <a:ext cx="7627865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617189" y="317355"/>
              <a:ext cx="6393487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FFE36D"/>
                  </a:solidFill>
                  <a:latin typeface="Nunito Bold"/>
                </a:rPr>
                <a:t>FEN BILIMLERI(20 SORU)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434810" y="1309579"/>
            <a:ext cx="4758987" cy="3428279"/>
            <a:chOff x="0" y="0"/>
            <a:chExt cx="6345316" cy="4571038"/>
          </a:xfrm>
        </p:grpSpPr>
        <p:sp>
          <p:nvSpPr>
            <p:cNvPr name="AutoShape 18" id="18"/>
            <p:cNvSpPr/>
            <p:nvPr/>
          </p:nvSpPr>
          <p:spPr>
            <a:xfrm rot="0">
              <a:off x="0" y="0"/>
              <a:ext cx="6345316" cy="4571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262607" y="451851"/>
              <a:ext cx="5710901" cy="3638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00000"/>
                  </a:solidFill>
                  <a:latin typeface="DM Sans"/>
                </a:rPr>
                <a:t>Biyoloji (6 Soru)</a:t>
              </a:r>
            </a:p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00000"/>
                  </a:solidFill>
                  <a:latin typeface="Arimo"/>
                </a:rPr>
                <a:t>    Fizik (7 Soru)</a:t>
              </a:r>
            </a:p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00000"/>
                  </a:solidFill>
                  <a:latin typeface="Arimo"/>
                </a:rPr>
                <a:t>     Kimya (7 Soru)</a:t>
              </a:r>
            </a:p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00000"/>
                  </a:solidFill>
                  <a:latin typeface="Arimo"/>
                </a:rPr>
                <a:t>Alanları ile ilgili bilgi</a:t>
              </a:r>
            </a:p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000000"/>
                  </a:solidFill>
                  <a:latin typeface="Arimo"/>
                </a:rPr>
                <a:t> esaslı yeterlilikler</a:t>
              </a:r>
            </a:p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194332" y="4968630"/>
            <a:ext cx="6362172" cy="1018957"/>
            <a:chOff x="0" y="0"/>
            <a:chExt cx="8482897" cy="1358610"/>
          </a:xfrm>
        </p:grpSpPr>
        <p:sp>
          <p:nvSpPr>
            <p:cNvPr name="AutoShape 21" id="21"/>
            <p:cNvSpPr/>
            <p:nvPr/>
          </p:nvSpPr>
          <p:spPr>
            <a:xfrm rot="0">
              <a:off x="0" y="0"/>
              <a:ext cx="848289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686372" y="317355"/>
              <a:ext cx="7110153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FFE36D"/>
                  </a:solidFill>
                  <a:latin typeface="Nunito Bold"/>
                </a:rPr>
                <a:t>SOSYAL BILIMLER(20 SORU)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811378" y="5987587"/>
            <a:ext cx="4593686" cy="4317613"/>
            <a:chOff x="0" y="0"/>
            <a:chExt cx="6124915" cy="5756817"/>
          </a:xfrm>
        </p:grpSpPr>
        <p:sp>
          <p:nvSpPr>
            <p:cNvPr name="AutoShape 24" id="24"/>
            <p:cNvSpPr/>
            <p:nvPr/>
          </p:nvSpPr>
          <p:spPr>
            <a:xfrm rot="0">
              <a:off x="0" y="0"/>
              <a:ext cx="6124915" cy="5756817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253486" y="435163"/>
              <a:ext cx="5512536" cy="48579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3"/>
                </a:lnSpc>
              </a:pPr>
              <a:r>
                <a:rPr lang="en-US" sz="2802">
                  <a:solidFill>
                    <a:srgbClr val="000000"/>
                  </a:solidFill>
                  <a:latin typeface="DM Sans"/>
                </a:rPr>
                <a:t>Coğrafya (5 Soru)</a:t>
              </a:r>
            </a:p>
            <a:p>
              <a:pPr algn="ctr">
                <a:lnSpc>
                  <a:spcPts val="3643"/>
                </a:lnSpc>
              </a:pPr>
              <a:r>
                <a:rPr lang="en-US" sz="2802">
                  <a:solidFill>
                    <a:srgbClr val="000000"/>
                  </a:solidFill>
                  <a:latin typeface="Arimo"/>
                </a:rPr>
                <a:t>Din K.ve Ah.Bl. (5 Soru) Felsefe (5 Soru)</a:t>
              </a:r>
            </a:p>
            <a:p>
              <a:pPr algn="ctr">
                <a:lnSpc>
                  <a:spcPts val="3643"/>
                </a:lnSpc>
              </a:pPr>
              <a:r>
                <a:rPr lang="en-US" sz="2802">
                  <a:solidFill>
                    <a:srgbClr val="000000"/>
                  </a:solidFill>
                  <a:latin typeface="Arimo"/>
                </a:rPr>
                <a:t>Tarih (5 Soru)</a:t>
              </a:r>
            </a:p>
            <a:p>
              <a:pPr algn="ctr">
                <a:lnSpc>
                  <a:spcPts val="3643"/>
                </a:lnSpc>
              </a:pPr>
              <a:r>
                <a:rPr lang="en-US" sz="2802">
                  <a:solidFill>
                    <a:srgbClr val="000000"/>
                  </a:solidFill>
                  <a:latin typeface="Arimo"/>
                </a:rPr>
                <a:t>Alanları ile ilgili bilgi esaslı yeterlilikler</a:t>
              </a:r>
            </a:p>
            <a:p>
              <a:pPr algn="ctr">
                <a:lnSpc>
                  <a:spcPts val="3643"/>
                </a:lnSpc>
              </a:pPr>
            </a:p>
            <a:p>
              <a:pPr algn="ctr">
                <a:lnSpc>
                  <a:spcPts val="3643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02438" y="1373840"/>
            <a:ext cx="12256862" cy="8646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8" indent="-334644" lvl="1">
              <a:lnSpc>
                <a:spcPts val="4680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 Bold"/>
              </a:rPr>
              <a:t>Her aday için tek TYT puanı hesaplanacaktır. Tüm ön lisans programları bu tek puan türüyle tercih edilecektir.</a:t>
            </a:r>
          </a:p>
          <a:p>
            <a:pPr marL="669288" indent="-334644" lvl="1">
              <a:lnSpc>
                <a:spcPts val="4680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 Bold"/>
              </a:rPr>
              <a:t>TYT soruları, MEB’in ortak müfredatından seçilecektir. </a:t>
            </a:r>
          </a:p>
          <a:p>
            <a:pPr marL="669288" indent="-334644" lvl="1">
              <a:lnSpc>
                <a:spcPts val="4680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 Bold"/>
              </a:rPr>
              <a:t>TYT puanının hesaplanması için temel matematik testi veya Türkçe testinde en az 0,5 ham puan almaları gerekmektedir.</a:t>
            </a:r>
          </a:p>
          <a:p>
            <a:pPr marL="669288" indent="-334644" lvl="1">
              <a:lnSpc>
                <a:spcPts val="4680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 Bold"/>
              </a:rPr>
              <a:t>2022-TYT’ye girmek isteyen adaylar, “</a:t>
            </a:r>
            <a:r>
              <a:rPr lang="en-US" sz="3099">
                <a:solidFill>
                  <a:srgbClr val="000000"/>
                </a:solidFill>
                <a:latin typeface="Arimo Bold Italics"/>
              </a:rPr>
              <a:t>Temel Yeterlilik Testi seçeneğini işaretleyecekler</a:t>
            </a:r>
          </a:p>
          <a:p>
            <a:pPr marL="669288" indent="-334644" lvl="1">
              <a:lnSpc>
                <a:spcPts val="4680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ans Bold Italics"/>
              </a:rPr>
              <a:t>2021-TYT puanı 200 ve üzeri olan adaylardan 2022-TYT’ye girmek istemeyenler ise bu seçeneği boş bırakacaklardır.</a:t>
            </a:r>
          </a:p>
          <a:p>
            <a:pPr marL="669288" indent="-334644" lvl="1">
              <a:lnSpc>
                <a:spcPts val="4680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DM Sans Bold Italics"/>
              </a:rPr>
              <a:t>2021-TYT puanı 200 ve üzeri olan adaylar 2022 TYT sınavına girerse hangi puanı yüksek ise o puanı nihai puanı olacaktır. (Yerleştirme Puanı yüksek olan kullanılacaktır.)</a:t>
            </a:r>
          </a:p>
          <a:p>
            <a:pPr>
              <a:lnSpc>
                <a:spcPts val="4982"/>
              </a:lnSpc>
            </a:pP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166781" y="3086315"/>
            <a:ext cx="3198076" cy="6563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7636" y="5914383"/>
            <a:ext cx="9461664" cy="3905032"/>
            <a:chOff x="0" y="0"/>
            <a:chExt cx="12615551" cy="5206710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12615551" cy="52067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020755" y="317355"/>
              <a:ext cx="10574042" cy="445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839"/>
                </a:lnSpc>
              </a:pPr>
              <a:r>
                <a:rPr lang="en-US" sz="3199">
                  <a:solidFill>
                    <a:srgbClr val="FFE36D"/>
                  </a:solidFill>
                  <a:latin typeface="Nunito Bold Bold"/>
                </a:rPr>
                <a:t>ADAYLARIN 2 YILLIK ÜNIVERSITE (ÖN LISANS-MESLEK YÜKSEKOKULLARI) TERCIH EDEBILMELERI IÇIN TYT PUANLARININ HESAPLANMIŞ OLMASI GEREKIR. </a:t>
              </a:r>
            </a:p>
            <a:p>
              <a:pPr>
                <a:lnSpc>
                  <a:spcPts val="36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334889"/>
            <a:ext cx="10004731" cy="3112049"/>
            <a:chOff x="0" y="0"/>
            <a:chExt cx="13339641" cy="4149398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13339641" cy="414939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613825" y="442326"/>
              <a:ext cx="12238340" cy="3226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000000"/>
                  </a:solidFill>
                  <a:latin typeface="DM Sans Bold"/>
                </a:rPr>
                <a:t>TYT PUANI İLE MESLEK YÜKSEKOKULLARI </a:t>
              </a:r>
            </a:p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000000"/>
                  </a:solidFill>
                  <a:latin typeface="Arimo Bold"/>
                </a:rPr>
                <a:t>(ÖN LİSANS- 2YILLIK ÜNİVERSİTELER) </a:t>
              </a:r>
            </a:p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000000"/>
                  </a:solidFill>
                  <a:latin typeface="Arimo Bold"/>
                </a:rPr>
                <a:t>TERCİH EDİLEBİLECEK</a:t>
              </a:r>
            </a:p>
            <a:p>
              <a:pPr algn="ctr">
                <a:lnSpc>
                  <a:spcPts val="4809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79040" y="5050859"/>
            <a:ext cx="1237193" cy="172704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1294" y="389272"/>
            <a:ext cx="1058213" cy="1477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2597344"/>
          <a:ext cx="16230600" cy="5058684"/>
        </p:xfrm>
        <a:graphic>
          <a:graphicData uri="http://schemas.openxmlformats.org/drawingml/2006/table">
            <a:tbl>
              <a:tblPr/>
              <a:tblGrid>
                <a:gridCol w="3246120"/>
                <a:gridCol w="2554768"/>
                <a:gridCol w="4229913"/>
                <a:gridCol w="2953679"/>
                <a:gridCol w="3246120"/>
              </a:tblGrid>
              <a:tr h="1647934"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>TYT TESTLERİN  </a:t>
                      </a:r>
                    </a:p>
                    <a:p>
                      <a:r>
                        <a:rPr lang="en-US">
                          <a:solidFill>
                            <a:srgbClr val="000000"/>
                          </a:solidFill>
                          <a:latin typeface="DM Sans Bold"/>
                        </a:rPr>
                        <a:t>AĞIRLIKLARI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16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PUAN TÜRÜ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TÜRKÇE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SOSYAL BİLİMLER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FEN BİLİMLERİ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33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TYT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33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33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17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DM Sans"/>
                        </a:rPr>
                        <a:t>17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3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22325"/>
          <a:stretch>
            <a:fillRect/>
          </a:stretch>
        </p:blipFill>
        <p:spPr>
          <a:xfrm flipH="false" flipV="false" rot="0">
            <a:off x="1028700" y="643884"/>
            <a:ext cx="15051616" cy="406005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202255">
            <a:off x="5836903" y="8873101"/>
            <a:ext cx="3260564" cy="282779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61930">
            <a:off x="16255475" y="609845"/>
            <a:ext cx="2763638" cy="164310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22325"/>
          <a:stretch>
            <a:fillRect/>
          </a:stretch>
        </p:blipFill>
        <p:spPr>
          <a:xfrm flipH="false" flipV="false" rot="0">
            <a:off x="1127527" y="4703943"/>
            <a:ext cx="15051616" cy="406005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6188668" y="4949446"/>
            <a:ext cx="1694030" cy="503630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09246" y="1840017"/>
            <a:ext cx="15288178" cy="2381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99">
                <a:solidFill>
                  <a:srgbClr val="000000"/>
                </a:solidFill>
                <a:latin typeface="Nunito Bold"/>
              </a:rPr>
              <a:t>2022 AYT’ye de girmek isteyen adaylar, </a:t>
            </a:r>
            <a:r>
              <a:rPr lang="en-US" sz="3099">
                <a:solidFill>
                  <a:srgbClr val="000000"/>
                </a:solidFill>
                <a:latin typeface="Arimo Bold"/>
              </a:rPr>
              <a:t>“</a:t>
            </a:r>
            <a:r>
              <a:rPr lang="en-US" sz="3099">
                <a:solidFill>
                  <a:srgbClr val="000000"/>
                </a:solidFill>
                <a:latin typeface="Arimo Bold Italics"/>
              </a:rPr>
              <a:t>Alan Yeterlilik Testleri (AYT)</a:t>
            </a:r>
            <a:r>
              <a:rPr lang="en-US" sz="3099">
                <a:solidFill>
                  <a:srgbClr val="000000"/>
                </a:solidFill>
                <a:latin typeface="Arimo Bold"/>
              </a:rPr>
              <a:t>” </a:t>
            </a:r>
            <a:r>
              <a:rPr lang="en-US" sz="3099">
                <a:solidFill>
                  <a:srgbClr val="000000"/>
                </a:solidFill>
                <a:latin typeface="Arimo"/>
              </a:rPr>
              <a:t>seçeneğini işaretleyecekler, AYT’ye girmek istemeyen adaylar bu seçeneği boş bırakacaklardır.</a:t>
            </a:r>
          </a:p>
          <a:p>
            <a:pPr algn="ctr">
              <a:lnSpc>
                <a:spcPts val="3719"/>
              </a:lnSpc>
            </a:pPr>
            <a:r>
              <a:rPr lang="en-US" sz="3099">
                <a:solidFill>
                  <a:srgbClr val="000000"/>
                </a:solidFill>
                <a:latin typeface="Arimo Bold"/>
              </a:rPr>
              <a:t>Lisans isteyen adayların AYT sınavına girmeleri zorunludur. </a:t>
            </a:r>
          </a:p>
          <a:p>
            <a:pPr algn="ctr">
              <a:lnSpc>
                <a:spcPts val="3719"/>
              </a:lnSpc>
            </a:pPr>
            <a:r>
              <a:rPr lang="en-US" sz="3099">
                <a:solidFill>
                  <a:srgbClr val="000000"/>
                </a:solidFill>
                <a:latin typeface="Arimo"/>
              </a:rPr>
              <a:t>İkinci Oturumda (AYT) lise müfredatı esas alınacaktır.</a:t>
            </a:r>
          </a:p>
          <a:p>
            <a:pPr algn="ctr" marL="21616" indent="-10808" lvl="1">
              <a:lnSpc>
                <a:spcPts val="120"/>
              </a:lnSpc>
              <a:buFont typeface="Arial"/>
              <a:buChar char="•"/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14046" y="5859389"/>
            <a:ext cx="14278578" cy="252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Nunito Bold"/>
              </a:rPr>
              <a:t>2022-YDT’ye de girmek isteyen adaylar, “Yabancı Dil Testi (YDT)” seçeneğini işaretleyeceklerdir. YDT’ye girmek istemeyen adaylar, “Yabancı Dil Testi (YDT)” seçeneğini boş bırakacaklardır.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Nunito Bold"/>
              </a:rPr>
              <a:t>AYT ve YDT’de ağırlıklı puanların hesaplanabilmesi için adayların ilgili testlerin en az birinden en az 0,5 ham puan almış olmaları gerekmektedir.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529837" y="4635178"/>
            <a:ext cx="5634832" cy="807017"/>
          </a:xfrm>
          <a:prstGeom prst="rect">
            <a:avLst/>
          </a:prstGeom>
          <a:solidFill>
            <a:srgbClr val="FF833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01830" y="574464"/>
            <a:ext cx="16357470" cy="2034893"/>
            <a:chOff x="0" y="0"/>
            <a:chExt cx="21809960" cy="2713191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21809960" cy="2713191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24769" y="316338"/>
              <a:ext cx="20782985" cy="2090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76"/>
                </a:lnSpc>
              </a:pPr>
              <a:r>
                <a:rPr lang="en-US" sz="3480">
                  <a:solidFill>
                    <a:srgbClr val="FFE36D"/>
                  </a:solidFill>
                  <a:latin typeface="Nunito Bold"/>
                </a:rPr>
                <a:t>2. OTURUM</a:t>
              </a:r>
              <a:r>
                <a:rPr lang="en-US" sz="3480">
                  <a:solidFill>
                    <a:srgbClr val="FFE36D"/>
                  </a:solidFill>
                  <a:latin typeface="Arimo"/>
                </a:rPr>
                <a:t> </a:t>
              </a:r>
            </a:p>
            <a:p>
              <a:pPr>
                <a:lnSpc>
                  <a:spcPts val="4176"/>
                </a:lnSpc>
              </a:pPr>
              <a:r>
                <a:rPr lang="en-US" sz="3480">
                  <a:solidFill>
                    <a:srgbClr val="FFE36D"/>
                  </a:solidFill>
                  <a:latin typeface="Arimo"/>
                </a:rPr>
                <a:t>               ALAN YETERLİLİK TESTİ (AYT) İLE İLGİLİ BİLGİLER</a:t>
              </a:r>
            </a:p>
            <a:p>
              <a:pPr algn="r">
                <a:lnSpc>
                  <a:spcPts val="417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23993" y="6448586"/>
            <a:ext cx="9822141" cy="3640979"/>
            <a:chOff x="0" y="0"/>
            <a:chExt cx="13096189" cy="4854638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13096189" cy="4854638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423102" y="1176290"/>
              <a:ext cx="10700426" cy="25115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159"/>
                </a:lnSpc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4421065"/>
            <a:ext cx="6406507" cy="134645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45549" y="6752917"/>
            <a:ext cx="9800585" cy="2695161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423993" y="3012975"/>
            <a:ext cx="7597111" cy="2816180"/>
            <a:chOff x="0" y="0"/>
            <a:chExt cx="10129481" cy="3754907"/>
          </a:xfrm>
        </p:grpSpPr>
        <p:sp>
          <p:nvSpPr>
            <p:cNvPr name="AutoShape 12" id="12"/>
            <p:cNvSpPr/>
            <p:nvPr/>
          </p:nvSpPr>
          <p:spPr>
            <a:xfrm rot="0">
              <a:off x="0" y="0"/>
              <a:ext cx="10129481" cy="3754907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100724" y="902455"/>
              <a:ext cx="8276435" cy="19499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72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0" y="3126283"/>
            <a:ext cx="7020805" cy="295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2732">
                <a:solidFill>
                  <a:srgbClr val="000000"/>
                </a:solidFill>
                <a:latin typeface="DejaVu Serif Bold"/>
              </a:rPr>
              <a:t>Türk Dili ve Edebiyatı-Sosyal Bilimler 1</a:t>
            </a:r>
          </a:p>
          <a:p>
            <a:pPr algn="ctr">
              <a:lnSpc>
                <a:spcPts val="3487"/>
              </a:lnSpc>
            </a:pPr>
            <a:r>
              <a:rPr lang="en-US" sz="2491">
                <a:solidFill>
                  <a:srgbClr val="000000"/>
                </a:solidFill>
                <a:latin typeface="Nunito Bold Bold"/>
              </a:rPr>
              <a:t>Türk Dili ve Edebiyatı: </a:t>
            </a:r>
            <a:r>
              <a:rPr lang="en-US" sz="2491">
                <a:solidFill>
                  <a:srgbClr val="000000"/>
                </a:solidFill>
                <a:latin typeface="Nunito Bold"/>
              </a:rPr>
              <a:t>24 Soru</a:t>
            </a:r>
          </a:p>
          <a:p>
            <a:pPr algn="ctr">
              <a:lnSpc>
                <a:spcPts val="3824"/>
              </a:lnSpc>
            </a:pPr>
            <a:r>
              <a:rPr lang="en-US" sz="2732">
                <a:solidFill>
                  <a:srgbClr val="000000"/>
                </a:solidFill>
                <a:latin typeface="Arimo Bold"/>
              </a:rPr>
              <a:t>Coğrafya 1: </a:t>
            </a:r>
            <a:r>
              <a:rPr lang="en-US" sz="2732">
                <a:solidFill>
                  <a:srgbClr val="000000"/>
                </a:solidFill>
                <a:latin typeface="Arimo"/>
              </a:rPr>
              <a:t>6 Soru</a:t>
            </a:r>
          </a:p>
          <a:p>
            <a:pPr algn="ctr">
              <a:lnSpc>
                <a:spcPts val="3824"/>
              </a:lnSpc>
            </a:pPr>
            <a:r>
              <a:rPr lang="en-US" sz="2732">
                <a:solidFill>
                  <a:srgbClr val="000000"/>
                </a:solidFill>
                <a:latin typeface="Arimo Bold"/>
              </a:rPr>
              <a:t>Tarih 1: </a:t>
            </a:r>
            <a:r>
              <a:rPr lang="en-US" sz="2732">
                <a:solidFill>
                  <a:srgbClr val="000000"/>
                </a:solidFill>
                <a:latin typeface="Arimo"/>
              </a:rPr>
              <a:t>10 Soru</a:t>
            </a:r>
          </a:p>
          <a:p>
            <a:pPr algn="ctr">
              <a:lnSpc>
                <a:spcPts val="4724"/>
              </a:lnSpc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11618279" y="6752917"/>
            <a:ext cx="4469699" cy="3032316"/>
            <a:chOff x="0" y="0"/>
            <a:chExt cx="5959599" cy="4043088"/>
          </a:xfrm>
        </p:grpSpPr>
        <p:sp>
          <p:nvSpPr>
            <p:cNvPr name="AutoShape 16" id="16"/>
            <p:cNvSpPr/>
            <p:nvPr/>
          </p:nvSpPr>
          <p:spPr>
            <a:xfrm rot="0">
              <a:off x="0" y="0"/>
              <a:ext cx="5959599" cy="4043088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647602" y="971716"/>
              <a:ext cx="4869374" cy="2099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625"/>
                </a:lnSpc>
              </a:pP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782872" y="6693176"/>
            <a:ext cx="4140514" cy="3092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DAE6S3vqxBQ</dc:identifier>
  <dcterms:modified xsi:type="dcterms:W3CDTF">2011-08-01T06:04:30Z</dcterms:modified>
  <cp:revision>1</cp:revision>
  <dc:title>2022 YKS</dc:title>
</cp:coreProperties>
</file>