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8288000" cy="10287000"/>
  <p:notesSz cx="6858000" cy="9144000"/>
  <p:embeddedFontLst>
    <p:embeddedFont>
      <p:font typeface="Poppins Light Bold" charset="-94"/>
      <p:regular r:id="rId16"/>
    </p:embeddedFont>
    <p:embeddedFont>
      <p:font typeface="Poppins Light" charset="-94"/>
      <p:regular r:id="rId17"/>
    </p:embeddedFont>
    <p:embeddedFont>
      <p:font typeface="Poppins Medium Bold" charset="-94"/>
      <p:regular r:id="rId18"/>
    </p:embeddedFont>
    <p:embeddedFont>
      <p:font typeface="Calibri" pitchFamily="34" charset="0"/>
      <p:regular r:id="rId19"/>
      <p:bold r:id="rId20"/>
      <p:italic r:id="rId21"/>
      <p:boldItalic r:id="rId22"/>
    </p:embeddedFont>
    <p:embeddedFont>
      <p:font typeface="Poppins Medium" charset="-94"/>
      <p:regular r:id="rId23"/>
    </p:embeddedFont>
    <p:embeddedFont>
      <p:font typeface="Poppins Bold" charset="-94"/>
      <p:regular r:id="rId24"/>
    </p:embeddedFont>
    <p:embeddedFont>
      <p:font typeface="Arimo" charset="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50" d="100"/>
          <a:sy n="50" d="100"/>
        </p:scale>
        <p:origin x="-869" y="-1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7.sv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51.svg"/><Relationship Id="rId7" Type="http://schemas.openxmlformats.org/officeDocument/2006/relationships/image" Target="../media/image55.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53.svg"/><Relationship Id="rId4" Type="http://schemas.openxmlformats.org/officeDocument/2006/relationships/image" Target="../media/image27.png"/><Relationship Id="rId9" Type="http://schemas.openxmlformats.org/officeDocument/2006/relationships/image" Target="../media/image57.svg"/></Relationships>
</file>

<file path=ppt/slides/_rels/slide1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59.sv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61.svg"/><Relationship Id="rId7" Type="http://schemas.openxmlformats.org/officeDocument/2006/relationships/image" Target="../media/image65.sv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63.sv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5.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21.svg"/><Relationship Id="rId4" Type="http://schemas.openxmlformats.org/officeDocument/2006/relationships/image" Target="../media/image11.png"/><Relationship Id="rId9" Type="http://schemas.openxmlformats.org/officeDocument/2006/relationships/image" Target="../media/image25.sv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7.svg"/><Relationship Id="rId7" Type="http://schemas.openxmlformats.org/officeDocument/2006/relationships/image" Target="../media/image17.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31.svg"/><Relationship Id="rId5" Type="http://schemas.openxmlformats.org/officeDocument/2006/relationships/image" Target="../media/image19.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29.svg"/></Relationships>
</file>

<file path=ppt/slides/_rels/slide6.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svg"/><Relationship Id="rId7" Type="http://schemas.openxmlformats.org/officeDocument/2006/relationships/image" Target="../media/image37.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35.svg"/><Relationship Id="rId4" Type="http://schemas.openxmlformats.org/officeDocument/2006/relationships/image" Target="../media/image18.png"/><Relationship Id="rId9" Type="http://schemas.openxmlformats.org/officeDocument/2006/relationships/image" Target="../media/image39.svg"/></Relationships>
</file>

<file path=ppt/slides/_rels/slide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35.sv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41.svg"/><Relationship Id="rId7" Type="http://schemas.openxmlformats.org/officeDocument/2006/relationships/image" Target="../media/image43.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47.svg"/><Relationship Id="rId5" Type="http://schemas.openxmlformats.org/officeDocument/2006/relationships/image" Target="../media/image17.svg"/><Relationship Id="rId10"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4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8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972545">
            <a:off x="-2856714" y="-5442448"/>
            <a:ext cx="10578966" cy="1142128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00000">
            <a:off x="12008875" y="-702589"/>
            <a:ext cx="17375562" cy="1843560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0316730">
            <a:off x="-1381685" y="6286113"/>
            <a:ext cx="7628908" cy="6637150"/>
          </a:xfrm>
          <a:prstGeom prst="rect">
            <a:avLst/>
          </a:prstGeom>
        </p:spPr>
      </p:pic>
      <p:pic>
        <p:nvPicPr>
          <p:cNvPr id="5" name="Picture 5"/>
          <p:cNvPicPr>
            <a:picLocks noChangeAspect="1"/>
          </p:cNvPicPr>
          <p:nvPr/>
        </p:nvPicPr>
        <p:blipFill>
          <a:blip r:embed="rId8"/>
          <a:srcRect l="25201" t="12342" r="24842" b="19928"/>
          <a:stretch>
            <a:fillRect/>
          </a:stretch>
        </p:blipFill>
        <p:spPr>
          <a:xfrm>
            <a:off x="880199" y="268195"/>
            <a:ext cx="1552570" cy="1649606"/>
          </a:xfrm>
          <a:prstGeom prst="rect">
            <a:avLst/>
          </a:prstGeom>
        </p:spPr>
      </p:pic>
      <p:sp>
        <p:nvSpPr>
          <p:cNvPr id="6" name="TextBox 6"/>
          <p:cNvSpPr txBox="1"/>
          <p:nvPr/>
        </p:nvSpPr>
        <p:spPr>
          <a:xfrm>
            <a:off x="2551120" y="2922938"/>
            <a:ext cx="13185761" cy="4861421"/>
          </a:xfrm>
          <a:prstGeom prst="rect">
            <a:avLst/>
          </a:prstGeom>
        </p:spPr>
        <p:txBody>
          <a:bodyPr lIns="0" tIns="0" rIns="0" bIns="0" rtlCol="0" anchor="t">
            <a:spAutoFit/>
          </a:bodyPr>
          <a:lstStyle/>
          <a:p>
            <a:pPr algn="ctr">
              <a:lnSpc>
                <a:spcPts val="12692"/>
              </a:lnSpc>
            </a:pPr>
            <a:r>
              <a:rPr lang="en-US" sz="11539">
                <a:solidFill>
                  <a:srgbClr val="000000"/>
                </a:solidFill>
                <a:latin typeface="Poppins Medium"/>
              </a:rPr>
              <a:t>ERGENLİK DÖNEMİNDE NELER YAŞARIZ?</a:t>
            </a:r>
          </a:p>
        </p:txBody>
      </p:sp>
      <p:sp>
        <p:nvSpPr>
          <p:cNvPr id="7" name="TextBox 7"/>
          <p:cNvSpPr txBox="1"/>
          <p:nvPr/>
        </p:nvSpPr>
        <p:spPr>
          <a:xfrm>
            <a:off x="2198094" y="872653"/>
            <a:ext cx="10342225" cy="459740"/>
          </a:xfrm>
          <a:prstGeom prst="rect">
            <a:avLst/>
          </a:prstGeom>
        </p:spPr>
        <p:txBody>
          <a:bodyPr lIns="0" tIns="0" rIns="0" bIns="0" rtlCol="0" anchor="t">
            <a:spAutoFit/>
          </a:bodyPr>
          <a:lstStyle/>
          <a:p>
            <a:pPr marL="0" lvl="0" indent="0" algn="ctr">
              <a:lnSpc>
                <a:spcPts val="3520"/>
              </a:lnSpc>
              <a:spcBef>
                <a:spcPct val="0"/>
              </a:spcBef>
            </a:pPr>
            <a:r>
              <a:rPr lang="en-US" sz="3200" u="none">
                <a:solidFill>
                  <a:srgbClr val="000000"/>
                </a:solidFill>
                <a:latin typeface="Poppins Medium"/>
              </a:rPr>
              <a:t>MAMAK REHBERLİK VE ARAŞTIRMA MERKEZİ</a:t>
            </a:r>
          </a:p>
        </p:txBody>
      </p:sp>
      <p:sp>
        <p:nvSpPr>
          <p:cNvPr id="8" name="TextBox 8"/>
          <p:cNvSpPr txBox="1"/>
          <p:nvPr/>
        </p:nvSpPr>
        <p:spPr>
          <a:xfrm>
            <a:off x="5152787" y="8534265"/>
            <a:ext cx="7982426" cy="324485"/>
          </a:xfrm>
          <a:prstGeom prst="rect">
            <a:avLst/>
          </a:prstGeom>
        </p:spPr>
        <p:txBody>
          <a:bodyPr lIns="0" tIns="0" rIns="0" bIns="0" rtlCol="0" anchor="t">
            <a:spAutoFit/>
          </a:bodyPr>
          <a:lstStyle/>
          <a:p>
            <a:pPr marL="0" lvl="0" indent="0" algn="ctr">
              <a:lnSpc>
                <a:spcPts val="2530"/>
              </a:lnSpc>
              <a:spcBef>
                <a:spcPct val="0"/>
              </a:spcBef>
            </a:pPr>
            <a:r>
              <a:rPr lang="en-US" sz="2300" u="none">
                <a:solidFill>
                  <a:srgbClr val="000000"/>
                </a:solidFill>
                <a:latin typeface="Poppins Medium"/>
              </a:rPr>
              <a:t>PSİKOLOJİK DANIŞMA VE REHBERLİK HİZMETLERİ BÖLÜMÜ</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8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310648">
            <a:off x="14529044" y="3117629"/>
            <a:ext cx="6828963" cy="9680231"/>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880599" y="5724313"/>
            <a:ext cx="6493701" cy="7067974"/>
          </a:xfrm>
          <a:prstGeom prst="rect">
            <a:avLst/>
          </a:prstGeom>
        </p:spPr>
      </p:pic>
      <p:sp>
        <p:nvSpPr>
          <p:cNvPr id="4" name="TextBox 4"/>
          <p:cNvSpPr txBox="1"/>
          <p:nvPr/>
        </p:nvSpPr>
        <p:spPr>
          <a:xfrm>
            <a:off x="8639954" y="618401"/>
            <a:ext cx="9648046" cy="1943735"/>
          </a:xfrm>
          <a:prstGeom prst="rect">
            <a:avLst/>
          </a:prstGeom>
        </p:spPr>
        <p:txBody>
          <a:bodyPr lIns="0" tIns="0" rIns="0" bIns="0" rtlCol="0" anchor="t">
            <a:spAutoFit/>
          </a:bodyPr>
          <a:lstStyle/>
          <a:p>
            <a:pPr algn="ctr">
              <a:lnSpc>
                <a:spcPts val="7840"/>
              </a:lnSpc>
            </a:pPr>
            <a:r>
              <a:rPr lang="en-US" sz="5600">
                <a:solidFill>
                  <a:srgbClr val="C75C47"/>
                </a:solidFill>
                <a:latin typeface="Poppins Bold"/>
              </a:rPr>
              <a:t>ZİHİNSEL, RUHSAL VE SOSYAL ÖZELLİKLER</a:t>
            </a:r>
          </a:p>
        </p:txBody>
      </p:sp>
      <p:sp>
        <p:nvSpPr>
          <p:cNvPr id="5" name="TextBox 5"/>
          <p:cNvSpPr txBox="1"/>
          <p:nvPr/>
        </p:nvSpPr>
        <p:spPr>
          <a:xfrm>
            <a:off x="1689762" y="3063285"/>
            <a:ext cx="11636748" cy="6195015"/>
          </a:xfrm>
          <a:prstGeom prst="rect">
            <a:avLst/>
          </a:prstGeom>
        </p:spPr>
        <p:txBody>
          <a:bodyPr lIns="0" tIns="0" rIns="0" bIns="0" rtlCol="0" anchor="t">
            <a:spAutoFit/>
          </a:bodyPr>
          <a:lstStyle/>
          <a:p>
            <a:pPr algn="just">
              <a:lnSpc>
                <a:spcPts val="5481"/>
              </a:lnSpc>
            </a:pPr>
            <a:r>
              <a:rPr lang="en-US" sz="3536">
                <a:solidFill>
                  <a:srgbClr val="C75C47"/>
                </a:solidFill>
                <a:latin typeface="Arimo"/>
              </a:rPr>
              <a:t>Gençlik çağı insanın benliğini arama ve geliştirme dönemidir. Bu dönemde artık kendinize özgü fikirler geliştirirsiniz. Başlangıçta henüz çok yönlü düşünemediğiniz için bunlara körü körüne bağlanırsınız. Bu denli savunduğunuz görüşünüzden çok kolay vazgeçebilirsiniz. Sürekli değişime açık oluşunuzla, yenilikleri öğrenmek ve denemek çabası içine girersiniz. Soyut değerlendirmeler yapabilme yetisini kazanmaya başlarsınız.</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8AB7D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394429" y="-1896909"/>
            <a:ext cx="13349835" cy="1453043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4103319">
            <a:off x="6773824" y="-1293481"/>
            <a:ext cx="14128861" cy="15378352"/>
          </a:xfrm>
          <a:prstGeom prst="rect">
            <a:avLst/>
          </a:prstGeom>
        </p:spPr>
      </p:pic>
      <p:sp>
        <p:nvSpPr>
          <p:cNvPr id="4" name="TextBox 4"/>
          <p:cNvSpPr txBox="1"/>
          <p:nvPr/>
        </p:nvSpPr>
        <p:spPr>
          <a:xfrm>
            <a:off x="655355" y="2194306"/>
            <a:ext cx="6864709" cy="6243227"/>
          </a:xfrm>
          <a:prstGeom prst="rect">
            <a:avLst/>
          </a:prstGeom>
        </p:spPr>
        <p:txBody>
          <a:bodyPr lIns="0" tIns="0" rIns="0" bIns="0" rtlCol="0" anchor="t">
            <a:spAutoFit/>
          </a:bodyPr>
          <a:lstStyle/>
          <a:p>
            <a:pPr algn="ctr">
              <a:lnSpc>
                <a:spcPts val="7110"/>
              </a:lnSpc>
            </a:pPr>
            <a:r>
              <a:rPr lang="en-US" sz="5078">
                <a:solidFill>
                  <a:srgbClr val="F8AC0C"/>
                </a:solidFill>
                <a:latin typeface="Poppins Medium Bold"/>
              </a:rPr>
              <a:t>Başkalarının duygu ve düşüncelerini paylaşma, anlamaya çalışma ve empati yapma yeteneğiniz artacaktır.</a:t>
            </a:r>
          </a:p>
        </p:txBody>
      </p:sp>
      <p:sp>
        <p:nvSpPr>
          <p:cNvPr id="5" name="TextBox 5"/>
          <p:cNvSpPr txBox="1"/>
          <p:nvPr/>
        </p:nvSpPr>
        <p:spPr>
          <a:xfrm>
            <a:off x="10387534" y="2641959"/>
            <a:ext cx="7377650" cy="5347921"/>
          </a:xfrm>
          <a:prstGeom prst="rect">
            <a:avLst/>
          </a:prstGeom>
        </p:spPr>
        <p:txBody>
          <a:bodyPr lIns="0" tIns="0" rIns="0" bIns="0" rtlCol="0" anchor="t">
            <a:spAutoFit/>
          </a:bodyPr>
          <a:lstStyle/>
          <a:p>
            <a:pPr marL="0" lvl="0" indent="0" algn="ctr">
              <a:lnSpc>
                <a:spcPts val="7107"/>
              </a:lnSpc>
              <a:spcBef>
                <a:spcPct val="0"/>
              </a:spcBef>
            </a:pPr>
            <a:r>
              <a:rPr lang="en-US" sz="5076" u="none">
                <a:solidFill>
                  <a:srgbClr val="E64982"/>
                </a:solidFill>
                <a:latin typeface="Poppins Medium Bold"/>
              </a:rPr>
              <a:t>En güzeli evinize ve sevdiklerinize BAĞLILIĞINIZI sürdürerek BAĞIMSIZLIĞINIZI kazanmanızdır.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8AB7D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222254">
            <a:off x="-2182236" y="2931828"/>
            <a:ext cx="9557263" cy="1022664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541018">
            <a:off x="14289787" y="-5160959"/>
            <a:ext cx="5772934" cy="10986552"/>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11063">
            <a:off x="2412806" y="7490702"/>
            <a:ext cx="6280347" cy="3722533"/>
          </a:xfrm>
          <a:prstGeom prst="rect">
            <a:avLst/>
          </a:prstGeom>
        </p:spPr>
      </p:pic>
      <p:sp>
        <p:nvSpPr>
          <p:cNvPr id="5" name="TextBox 5"/>
          <p:cNvSpPr txBox="1"/>
          <p:nvPr/>
        </p:nvSpPr>
        <p:spPr>
          <a:xfrm>
            <a:off x="2098664" y="2277300"/>
            <a:ext cx="14090673" cy="5627625"/>
          </a:xfrm>
          <a:prstGeom prst="rect">
            <a:avLst/>
          </a:prstGeom>
        </p:spPr>
        <p:txBody>
          <a:bodyPr lIns="0" tIns="0" rIns="0" bIns="0" rtlCol="0" anchor="t">
            <a:spAutoFit/>
          </a:bodyPr>
          <a:lstStyle/>
          <a:p>
            <a:pPr algn="ctr">
              <a:lnSpc>
                <a:spcPts val="7440"/>
              </a:lnSpc>
            </a:pPr>
            <a:r>
              <a:rPr lang="en-US" sz="5314">
                <a:solidFill>
                  <a:srgbClr val="FFFFFF"/>
                </a:solidFill>
                <a:latin typeface="Poppins Medium"/>
              </a:rPr>
              <a:t>Ergenlik döneminde kendi kararlarınızı kendiniz vermek ve özgür olmak istersiniz; ancak sizler henüz tümüyle bağımsız olmaya da hazır değilsiniz. Bu nedenle anne ve babanızın önerilerine kulak vermenizde yarar var.</a:t>
            </a:r>
          </a:p>
        </p:txBody>
      </p:sp>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451915" y="4461560"/>
            <a:ext cx="1830038" cy="5654613"/>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8AB7D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313805">
            <a:off x="-4923607" y="2101094"/>
            <a:ext cx="15151227" cy="1003768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640545">
            <a:off x="15281061" y="-3018337"/>
            <a:ext cx="7431815" cy="7691400"/>
          </a:xfrm>
          <a:prstGeom prst="rect">
            <a:avLst/>
          </a:prstGeom>
        </p:spPr>
      </p:pic>
      <p:sp>
        <p:nvSpPr>
          <p:cNvPr id="4" name="TextBox 4"/>
          <p:cNvSpPr txBox="1"/>
          <p:nvPr/>
        </p:nvSpPr>
        <p:spPr>
          <a:xfrm>
            <a:off x="1622823" y="966144"/>
            <a:ext cx="15042353" cy="8771344"/>
          </a:xfrm>
          <a:prstGeom prst="rect">
            <a:avLst/>
          </a:prstGeom>
        </p:spPr>
        <p:txBody>
          <a:bodyPr lIns="0" tIns="0" rIns="0" bIns="0" rtlCol="0" anchor="t">
            <a:spAutoFit/>
          </a:bodyPr>
          <a:lstStyle/>
          <a:p>
            <a:pPr marL="0" lvl="0" indent="0" algn="ctr">
              <a:lnSpc>
                <a:spcPts val="6365"/>
              </a:lnSpc>
              <a:spcBef>
                <a:spcPct val="0"/>
              </a:spcBef>
            </a:pPr>
            <a:r>
              <a:rPr lang="en-US" sz="4546" u="none">
                <a:solidFill>
                  <a:srgbClr val="2A235C"/>
                </a:solidFill>
                <a:latin typeface="Poppins Medium"/>
              </a:rPr>
              <a:t>Sizlerin, bedensel özellikleriniz, duygularınız, zekanız, hoşlandığınız şeyler, yapabildikleriniz ve yapamadıklarınız ile siz "biriciksiniz, teksiniz".</a:t>
            </a:r>
          </a:p>
          <a:p>
            <a:pPr marL="0" lvl="0" indent="0" algn="ctr">
              <a:lnSpc>
                <a:spcPts val="6365"/>
              </a:lnSpc>
              <a:spcBef>
                <a:spcPct val="0"/>
              </a:spcBef>
            </a:pPr>
            <a:r>
              <a:rPr lang="en-US" sz="4546" u="none">
                <a:solidFill>
                  <a:srgbClr val="2A235C"/>
                </a:solidFill>
                <a:latin typeface="Poppins Medium"/>
              </a:rPr>
              <a:t> </a:t>
            </a:r>
          </a:p>
          <a:p>
            <a:pPr marL="0" lvl="0" indent="0" algn="ctr">
              <a:lnSpc>
                <a:spcPts val="6365"/>
              </a:lnSpc>
              <a:spcBef>
                <a:spcPct val="0"/>
              </a:spcBef>
            </a:pPr>
            <a:r>
              <a:rPr lang="en-US" sz="4546" u="none">
                <a:solidFill>
                  <a:srgbClr val="2A235C"/>
                </a:solidFill>
                <a:latin typeface="Poppins Medium"/>
              </a:rPr>
              <a:t>Düşünceleriniz, duygularınız ve bedeniniz sizindir. Onları geliştirmek ve korumak artık sizin de görevinizdir. Bu nedenle örneğin size istemediğiniz davranışlarla yaklaşan kişilerin durdurulması birincil hakkınızdır. Böyle bir durumda güvenebileceğiniz bir büyüğünüzden yardım isteyin.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D2C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0389436" y="-7275302"/>
            <a:ext cx="13395093" cy="14333270"/>
          </a:xfrm>
          <a:prstGeom prst="rect">
            <a:avLst/>
          </a:prstGeom>
        </p:spPr>
      </p:pic>
      <p:sp>
        <p:nvSpPr>
          <p:cNvPr id="3" name="TextBox 3"/>
          <p:cNvSpPr txBox="1"/>
          <p:nvPr/>
        </p:nvSpPr>
        <p:spPr>
          <a:xfrm>
            <a:off x="1373731" y="1646293"/>
            <a:ext cx="10562361" cy="2954417"/>
          </a:xfrm>
          <a:prstGeom prst="rect">
            <a:avLst/>
          </a:prstGeom>
        </p:spPr>
        <p:txBody>
          <a:bodyPr lIns="0" tIns="0" rIns="0" bIns="0" rtlCol="0" anchor="t">
            <a:spAutoFit/>
          </a:bodyPr>
          <a:lstStyle/>
          <a:p>
            <a:pPr>
              <a:lnSpc>
                <a:spcPts val="11670"/>
              </a:lnSpc>
            </a:pPr>
            <a:r>
              <a:rPr lang="en-US" sz="9725">
                <a:solidFill>
                  <a:srgbClr val="000000"/>
                </a:solidFill>
                <a:latin typeface="Poppins Medium"/>
              </a:rPr>
              <a:t>DİNLEDİĞİNİZ İÇİN TEŞEKKÜRLER!</a:t>
            </a:r>
          </a:p>
        </p:txBody>
      </p:sp>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700000">
            <a:off x="-3024182" y="6145130"/>
            <a:ext cx="11797300" cy="7815711"/>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450036" y="5427329"/>
            <a:ext cx="8209726" cy="4060083"/>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AB7D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2356616">
            <a:off x="-1780591" y="-7086143"/>
            <a:ext cx="22856984" cy="17288192"/>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17323" t="8728" r="2548" b="13501"/>
          <a:stretch>
            <a:fillRect/>
          </a:stretch>
        </p:blipFill>
        <p:spPr>
          <a:xfrm>
            <a:off x="2319981" y="4570006"/>
            <a:ext cx="4344840" cy="4589849"/>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17323" t="8728" r="2548" b="13501"/>
          <a:stretch>
            <a:fillRect/>
          </a:stretch>
        </p:blipFill>
        <p:spPr>
          <a:xfrm>
            <a:off x="7053664" y="4570006"/>
            <a:ext cx="4344840" cy="4589849"/>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17323" t="8728" r="2548" b="13501"/>
          <a:stretch>
            <a:fillRect/>
          </a:stretch>
        </p:blipFill>
        <p:spPr>
          <a:xfrm>
            <a:off x="11623179" y="4570006"/>
            <a:ext cx="4344840" cy="4589849"/>
          </a:xfrm>
          <a:prstGeom prst="rect">
            <a:avLst/>
          </a:prstGeom>
        </p:spPr>
      </p:pic>
      <p:grpSp>
        <p:nvGrpSpPr>
          <p:cNvPr id="8" name="Group 8"/>
          <p:cNvGrpSpPr/>
          <p:nvPr/>
        </p:nvGrpSpPr>
        <p:grpSpPr>
          <a:xfrm>
            <a:off x="2671099" y="5388510"/>
            <a:ext cx="3815135" cy="2662915"/>
            <a:chOff x="0" y="0"/>
            <a:chExt cx="5086846" cy="3550553"/>
          </a:xfrm>
        </p:grpSpPr>
        <p:sp>
          <p:nvSpPr>
            <p:cNvPr id="9" name="TextBox 9"/>
            <p:cNvSpPr txBox="1"/>
            <p:nvPr/>
          </p:nvSpPr>
          <p:spPr>
            <a:xfrm>
              <a:off x="0" y="1485533"/>
              <a:ext cx="5086846" cy="1550035"/>
            </a:xfrm>
            <a:prstGeom prst="rect">
              <a:avLst/>
            </a:prstGeom>
          </p:spPr>
          <p:txBody>
            <a:bodyPr lIns="0" tIns="0" rIns="0" bIns="0" rtlCol="0" anchor="t">
              <a:spAutoFit/>
            </a:bodyPr>
            <a:lstStyle/>
            <a:p>
              <a:pPr algn="ctr">
                <a:lnSpc>
                  <a:spcPts val="3120"/>
                </a:lnSpc>
              </a:pPr>
              <a:r>
                <a:rPr lang="en-US" sz="2400">
                  <a:solidFill>
                    <a:srgbClr val="000000"/>
                  </a:solidFill>
                  <a:latin typeface="Poppins Light Bold"/>
                </a:rPr>
                <a:t>Ergenlik, çocuklukla yetişkinlik arasında kalan bir “ara dönemdir”. </a:t>
              </a:r>
            </a:p>
          </p:txBody>
        </p:sp>
        <p:sp>
          <p:nvSpPr>
            <p:cNvPr id="10" name="TextBox 10"/>
            <p:cNvSpPr txBox="1"/>
            <p:nvPr/>
          </p:nvSpPr>
          <p:spPr>
            <a:xfrm>
              <a:off x="2188297" y="-47625"/>
              <a:ext cx="480212" cy="1185333"/>
            </a:xfrm>
            <a:prstGeom prst="rect">
              <a:avLst/>
            </a:prstGeom>
          </p:spPr>
          <p:txBody>
            <a:bodyPr lIns="0" tIns="0" rIns="0" bIns="0" rtlCol="0" anchor="t">
              <a:spAutoFit/>
            </a:bodyPr>
            <a:lstStyle/>
            <a:p>
              <a:pPr algn="ctr">
                <a:lnSpc>
                  <a:spcPts val="7280"/>
                </a:lnSpc>
              </a:pPr>
              <a:r>
                <a:rPr lang="en-US" sz="5600">
                  <a:solidFill>
                    <a:srgbClr val="000000"/>
                  </a:solidFill>
                  <a:latin typeface="Poppins Bold"/>
                </a:rPr>
                <a:t>1</a:t>
              </a:r>
            </a:p>
          </p:txBody>
        </p:sp>
      </p:grpSp>
      <p:grpSp>
        <p:nvGrpSpPr>
          <p:cNvPr id="11" name="Group 11"/>
          <p:cNvGrpSpPr/>
          <p:nvPr/>
        </p:nvGrpSpPr>
        <p:grpSpPr>
          <a:xfrm>
            <a:off x="7739628" y="5388510"/>
            <a:ext cx="3145441" cy="2660534"/>
            <a:chOff x="0" y="0"/>
            <a:chExt cx="4193922" cy="3547378"/>
          </a:xfrm>
        </p:grpSpPr>
        <p:sp>
          <p:nvSpPr>
            <p:cNvPr id="12" name="TextBox 12"/>
            <p:cNvSpPr txBox="1"/>
            <p:nvPr/>
          </p:nvSpPr>
          <p:spPr>
            <a:xfrm>
              <a:off x="0" y="1485533"/>
              <a:ext cx="4193922" cy="2070735"/>
            </a:xfrm>
            <a:prstGeom prst="rect">
              <a:avLst/>
            </a:prstGeom>
          </p:spPr>
          <p:txBody>
            <a:bodyPr lIns="0" tIns="0" rIns="0" bIns="0" rtlCol="0" anchor="t">
              <a:spAutoFit/>
            </a:bodyPr>
            <a:lstStyle/>
            <a:p>
              <a:pPr algn="ctr">
                <a:lnSpc>
                  <a:spcPts val="3120"/>
                </a:lnSpc>
              </a:pPr>
              <a:r>
                <a:rPr lang="en-US" sz="2400">
                  <a:solidFill>
                    <a:srgbClr val="000000"/>
                  </a:solidFill>
                  <a:latin typeface="Poppins Light Bold"/>
                </a:rPr>
                <a:t>Buluğ (ön ergenlik) ergenliğin başlarındaki gelişme dönemidir.</a:t>
              </a:r>
            </a:p>
          </p:txBody>
        </p:sp>
        <p:sp>
          <p:nvSpPr>
            <p:cNvPr id="13" name="TextBox 13"/>
            <p:cNvSpPr txBox="1"/>
            <p:nvPr/>
          </p:nvSpPr>
          <p:spPr>
            <a:xfrm>
              <a:off x="1741835" y="-47625"/>
              <a:ext cx="480212" cy="1185333"/>
            </a:xfrm>
            <a:prstGeom prst="rect">
              <a:avLst/>
            </a:prstGeom>
          </p:spPr>
          <p:txBody>
            <a:bodyPr lIns="0" tIns="0" rIns="0" bIns="0" rtlCol="0" anchor="t">
              <a:spAutoFit/>
            </a:bodyPr>
            <a:lstStyle/>
            <a:p>
              <a:pPr algn="ctr">
                <a:lnSpc>
                  <a:spcPts val="7280"/>
                </a:lnSpc>
              </a:pPr>
              <a:r>
                <a:rPr lang="en-US" sz="5600">
                  <a:solidFill>
                    <a:srgbClr val="000000"/>
                  </a:solidFill>
                  <a:latin typeface="Poppins Bold"/>
                </a:rPr>
                <a:t>2</a:t>
              </a:r>
            </a:p>
          </p:txBody>
        </p:sp>
      </p:grpSp>
      <p:grpSp>
        <p:nvGrpSpPr>
          <p:cNvPr id="14" name="Group 14"/>
          <p:cNvGrpSpPr/>
          <p:nvPr/>
        </p:nvGrpSpPr>
        <p:grpSpPr>
          <a:xfrm>
            <a:off x="11974297" y="5388510"/>
            <a:ext cx="3815135" cy="2653866"/>
            <a:chOff x="0" y="0"/>
            <a:chExt cx="5086846" cy="3538488"/>
          </a:xfrm>
        </p:grpSpPr>
        <p:sp>
          <p:nvSpPr>
            <p:cNvPr id="15" name="TextBox 15"/>
            <p:cNvSpPr txBox="1"/>
            <p:nvPr/>
          </p:nvSpPr>
          <p:spPr>
            <a:xfrm>
              <a:off x="0" y="1485533"/>
              <a:ext cx="5086846" cy="2070735"/>
            </a:xfrm>
            <a:prstGeom prst="rect">
              <a:avLst/>
            </a:prstGeom>
          </p:spPr>
          <p:txBody>
            <a:bodyPr lIns="0" tIns="0" rIns="0" bIns="0" rtlCol="0" anchor="t">
              <a:spAutoFit/>
            </a:bodyPr>
            <a:lstStyle/>
            <a:p>
              <a:pPr algn="ctr">
                <a:lnSpc>
                  <a:spcPts val="3120"/>
                </a:lnSpc>
              </a:pPr>
              <a:r>
                <a:rPr lang="en-US" sz="2400">
                  <a:solidFill>
                    <a:srgbClr val="000000"/>
                  </a:solidFill>
                  <a:latin typeface="Poppins Light Bold"/>
                </a:rPr>
                <a:t>Ergenlik, buluğla başlar ve bedenin büyümesinin sona ermesi ile biter.</a:t>
              </a:r>
            </a:p>
            <a:p>
              <a:pPr algn="ctr">
                <a:lnSpc>
                  <a:spcPts val="3120"/>
                </a:lnSpc>
              </a:pPr>
              <a:endParaRPr lang="en-US" sz="2400">
                <a:solidFill>
                  <a:srgbClr val="000000"/>
                </a:solidFill>
                <a:latin typeface="Poppins Light Bold"/>
              </a:endParaRPr>
            </a:p>
          </p:txBody>
        </p:sp>
        <p:sp>
          <p:nvSpPr>
            <p:cNvPr id="16" name="TextBox 16"/>
            <p:cNvSpPr txBox="1"/>
            <p:nvPr/>
          </p:nvSpPr>
          <p:spPr>
            <a:xfrm>
              <a:off x="2188297" y="-47625"/>
              <a:ext cx="480212" cy="1185333"/>
            </a:xfrm>
            <a:prstGeom prst="rect">
              <a:avLst/>
            </a:prstGeom>
          </p:spPr>
          <p:txBody>
            <a:bodyPr lIns="0" tIns="0" rIns="0" bIns="0" rtlCol="0" anchor="t">
              <a:spAutoFit/>
            </a:bodyPr>
            <a:lstStyle/>
            <a:p>
              <a:pPr algn="ctr">
                <a:lnSpc>
                  <a:spcPts val="7280"/>
                </a:lnSpc>
              </a:pPr>
              <a:r>
                <a:rPr lang="en-US" sz="5600">
                  <a:solidFill>
                    <a:srgbClr val="000000"/>
                  </a:solidFill>
                  <a:latin typeface="Poppins Bold"/>
                </a:rPr>
                <a:t>3</a:t>
              </a:r>
            </a:p>
          </p:txBody>
        </p:sp>
      </p:grpSp>
      <p:sp>
        <p:nvSpPr>
          <p:cNvPr id="17" name="TextBox 17"/>
          <p:cNvSpPr txBox="1"/>
          <p:nvPr/>
        </p:nvSpPr>
        <p:spPr>
          <a:xfrm>
            <a:off x="1943807" y="1244049"/>
            <a:ext cx="14400386" cy="2819400"/>
          </a:xfrm>
          <a:prstGeom prst="rect">
            <a:avLst/>
          </a:prstGeom>
        </p:spPr>
        <p:txBody>
          <a:bodyPr lIns="0" tIns="0" rIns="0" bIns="0" rtlCol="0" anchor="t">
            <a:spAutoFit/>
          </a:bodyPr>
          <a:lstStyle/>
          <a:p>
            <a:pPr algn="ctr">
              <a:lnSpc>
                <a:spcPts val="11160"/>
              </a:lnSpc>
            </a:pPr>
            <a:r>
              <a:rPr lang="en-US" sz="9300">
                <a:solidFill>
                  <a:srgbClr val="000000"/>
                </a:solidFill>
                <a:latin typeface="Poppins Light"/>
              </a:rPr>
              <a:t>ERGENLİK VE BULUĞ ÇAĞI NEDİR?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8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9513895" y="4156203"/>
            <a:ext cx="7380525" cy="488959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179256">
            <a:off x="2965309" y="4794844"/>
            <a:ext cx="3886409" cy="4022157"/>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114262" y="1442564"/>
            <a:ext cx="3672056" cy="3996796"/>
          </a:xfrm>
          <a:prstGeom prst="rect">
            <a:avLst/>
          </a:prstGeom>
        </p:spPr>
      </p:pic>
      <p:sp>
        <p:nvSpPr>
          <p:cNvPr id="5" name="TextBox 5"/>
          <p:cNvSpPr txBox="1"/>
          <p:nvPr/>
        </p:nvSpPr>
        <p:spPr>
          <a:xfrm>
            <a:off x="1593597" y="2228850"/>
            <a:ext cx="14688405" cy="5829300"/>
          </a:xfrm>
          <a:prstGeom prst="rect">
            <a:avLst/>
          </a:prstGeom>
        </p:spPr>
        <p:txBody>
          <a:bodyPr lIns="0" tIns="0" rIns="0" bIns="0" rtlCol="0" anchor="t">
            <a:spAutoFit/>
          </a:bodyPr>
          <a:lstStyle/>
          <a:p>
            <a:pPr algn="ctr">
              <a:lnSpc>
                <a:spcPts val="11519"/>
              </a:lnSpc>
            </a:pPr>
            <a:r>
              <a:rPr lang="en-US" sz="9600">
                <a:solidFill>
                  <a:srgbClr val="2A235C"/>
                </a:solidFill>
                <a:latin typeface="Poppins Bold"/>
              </a:rPr>
              <a:t>ERGENLİK</a:t>
            </a:r>
          </a:p>
          <a:p>
            <a:pPr algn="ctr">
              <a:lnSpc>
                <a:spcPts val="11519"/>
              </a:lnSpc>
            </a:pPr>
            <a:r>
              <a:rPr lang="en-US" sz="9600">
                <a:solidFill>
                  <a:srgbClr val="2A235C"/>
                </a:solidFill>
                <a:latin typeface="Poppins Bold"/>
              </a:rPr>
              <a:t>HER BİREYDE</a:t>
            </a:r>
          </a:p>
          <a:p>
            <a:pPr algn="ctr">
              <a:lnSpc>
                <a:spcPts val="11519"/>
              </a:lnSpc>
            </a:pPr>
            <a:r>
              <a:rPr lang="en-US" sz="9600">
                <a:solidFill>
                  <a:srgbClr val="2A235C"/>
                </a:solidFill>
                <a:latin typeface="Poppins Bold"/>
              </a:rPr>
              <a:t>FARKLI YAŞLARDA </a:t>
            </a:r>
          </a:p>
          <a:p>
            <a:pPr algn="ctr">
              <a:lnSpc>
                <a:spcPts val="11519"/>
              </a:lnSpc>
            </a:pPr>
            <a:r>
              <a:rPr lang="en-US" sz="9600">
                <a:solidFill>
                  <a:srgbClr val="2A235C"/>
                </a:solidFill>
                <a:latin typeface="Poppins Bold"/>
              </a:rPr>
              <a:t>BAŞLAYABİLİR!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D2C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672942" flipV="1">
            <a:off x="3513478" y="-1227292"/>
            <a:ext cx="7315200" cy="360439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241892">
            <a:off x="11698942" y="5276974"/>
            <a:ext cx="8218989" cy="8720412"/>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994594" y="1851258"/>
            <a:ext cx="3488044" cy="7407042"/>
          </a:xfrm>
          <a:prstGeom prst="rect">
            <a:avLst/>
          </a:prstGeom>
        </p:spPr>
      </p:pic>
      <p:sp>
        <p:nvSpPr>
          <p:cNvPr id="5" name="TextBox 5"/>
          <p:cNvSpPr txBox="1"/>
          <p:nvPr/>
        </p:nvSpPr>
        <p:spPr>
          <a:xfrm>
            <a:off x="1753674" y="1841733"/>
            <a:ext cx="13123969" cy="2939888"/>
          </a:xfrm>
          <a:prstGeom prst="rect">
            <a:avLst/>
          </a:prstGeom>
        </p:spPr>
        <p:txBody>
          <a:bodyPr lIns="0" tIns="0" rIns="0" bIns="0" rtlCol="0" anchor="t">
            <a:spAutoFit/>
          </a:bodyPr>
          <a:lstStyle/>
          <a:p>
            <a:pPr>
              <a:lnSpc>
                <a:spcPts val="5801"/>
              </a:lnSpc>
            </a:pPr>
            <a:r>
              <a:rPr lang="en-US" sz="4834">
                <a:solidFill>
                  <a:srgbClr val="353333"/>
                </a:solidFill>
                <a:latin typeface="Poppins Medium"/>
              </a:rPr>
              <a:t>Ülkemizde ergenlik dönemi ortalama olarak kızlarda 9-12, erkeklerde 11-14 yaşları arasında başlar. </a:t>
            </a:r>
          </a:p>
          <a:p>
            <a:pPr>
              <a:lnSpc>
                <a:spcPts val="5801"/>
              </a:lnSpc>
            </a:pPr>
            <a:endParaRPr lang="en-US" sz="4834">
              <a:solidFill>
                <a:srgbClr val="353333"/>
              </a:solidFill>
              <a:latin typeface="Poppins Medium"/>
            </a:endParaRPr>
          </a:p>
        </p:txBody>
      </p:sp>
      <p:sp>
        <p:nvSpPr>
          <p:cNvPr id="6" name="TextBox 6"/>
          <p:cNvSpPr txBox="1"/>
          <p:nvPr/>
        </p:nvSpPr>
        <p:spPr>
          <a:xfrm>
            <a:off x="1753674" y="5545254"/>
            <a:ext cx="11702903" cy="3670615"/>
          </a:xfrm>
          <a:prstGeom prst="rect">
            <a:avLst/>
          </a:prstGeom>
        </p:spPr>
        <p:txBody>
          <a:bodyPr lIns="0" tIns="0" rIns="0" bIns="0" rtlCol="0" anchor="t">
            <a:spAutoFit/>
          </a:bodyPr>
          <a:lstStyle/>
          <a:p>
            <a:pPr marL="0" lvl="0" indent="0" algn="l">
              <a:lnSpc>
                <a:spcPts val="5801"/>
              </a:lnSpc>
              <a:spcBef>
                <a:spcPct val="0"/>
              </a:spcBef>
            </a:pPr>
            <a:r>
              <a:rPr lang="en-US" sz="4834" u="none">
                <a:solidFill>
                  <a:srgbClr val="353333"/>
                </a:solidFill>
                <a:latin typeface="Poppins Medium"/>
              </a:rPr>
              <a:t>Ergenlikteki fiziksel gelişme, kız ve erkek çocuklarda aynı zamanda ve aynı hızda olmaz. Kızlar ergenliğe daha erken girerler.</a:t>
            </a:r>
          </a:p>
          <a:p>
            <a:pPr marL="0" lvl="0" indent="0" algn="l">
              <a:lnSpc>
                <a:spcPts val="5801"/>
              </a:lnSpc>
              <a:spcBef>
                <a:spcPct val="0"/>
              </a:spcBef>
            </a:pPr>
            <a:endParaRPr lang="en-US" sz="4834" u="none">
              <a:solidFill>
                <a:srgbClr val="353333"/>
              </a:solidFill>
              <a:latin typeface="Poppins Medium"/>
            </a:endParaRPr>
          </a:p>
        </p:txBody>
      </p:sp>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l="17323" t="8728" r="2548" b="13501"/>
          <a:stretch>
            <a:fillRect/>
          </a:stretch>
        </p:blipFill>
        <p:spPr>
          <a:xfrm>
            <a:off x="1028700" y="5554779"/>
            <a:ext cx="579341" cy="612011"/>
          </a:xfrm>
          <a:prstGeom prst="rect">
            <a:avLst/>
          </a:prstGeom>
        </p:spPr>
      </p:pic>
      <p:pic>
        <p:nvPicPr>
          <p:cNvPr id="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l="17323" t="8728" r="2548" b="13501"/>
          <a:stretch>
            <a:fillRect/>
          </a:stretch>
        </p:blipFill>
        <p:spPr>
          <a:xfrm>
            <a:off x="1028700" y="1851258"/>
            <a:ext cx="579341" cy="612011"/>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AB7D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4088867" flipH="1">
            <a:off x="14261107" y="-2673059"/>
            <a:ext cx="5996386" cy="72009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9564565">
            <a:off x="3995058" y="8514146"/>
            <a:ext cx="7315200" cy="360439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707988" y="6733878"/>
            <a:ext cx="3428473" cy="3731671"/>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84329" y="2660125"/>
            <a:ext cx="488742" cy="966936"/>
          </a:xfrm>
          <a:prstGeom prst="rect">
            <a:avLst/>
          </a:prstGeom>
        </p:spPr>
      </p:pic>
      <p:pic>
        <p:nvPicPr>
          <p:cNvPr id="6" name="Picture 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784329" y="6250410"/>
            <a:ext cx="488742" cy="966936"/>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651309" y="495643"/>
            <a:ext cx="2019993" cy="4114800"/>
          </a:xfrm>
          <a:prstGeom prst="rect">
            <a:avLst/>
          </a:prstGeom>
        </p:spPr>
      </p:pic>
      <p:sp>
        <p:nvSpPr>
          <p:cNvPr id="8" name="TextBox 8"/>
          <p:cNvSpPr txBox="1"/>
          <p:nvPr/>
        </p:nvSpPr>
        <p:spPr>
          <a:xfrm>
            <a:off x="1626695" y="5257503"/>
            <a:ext cx="15034611" cy="2943225"/>
          </a:xfrm>
          <a:prstGeom prst="rect">
            <a:avLst/>
          </a:prstGeom>
        </p:spPr>
        <p:txBody>
          <a:bodyPr lIns="0" tIns="0" rIns="0" bIns="0" rtlCol="0" anchor="t">
            <a:spAutoFit/>
          </a:bodyPr>
          <a:lstStyle/>
          <a:p>
            <a:pPr marL="0" lvl="0" indent="0" algn="l">
              <a:lnSpc>
                <a:spcPts val="5801"/>
              </a:lnSpc>
              <a:spcBef>
                <a:spcPct val="0"/>
              </a:spcBef>
            </a:pPr>
            <a:r>
              <a:rPr lang="en-US" sz="4834" u="none">
                <a:solidFill>
                  <a:srgbClr val="FFF8E9"/>
                </a:solidFill>
                <a:latin typeface="Poppins Medium"/>
              </a:rPr>
              <a:t>Ergenlik öncesi ergende iştah artışı görülür. Çünkü bu dönemde boy hızla uzar ve bu durum enerji gerektirir.</a:t>
            </a:r>
          </a:p>
          <a:p>
            <a:pPr marL="0" lvl="0" indent="0" algn="l">
              <a:lnSpc>
                <a:spcPts val="5801"/>
              </a:lnSpc>
              <a:spcBef>
                <a:spcPct val="0"/>
              </a:spcBef>
            </a:pPr>
            <a:endParaRPr lang="en-US" sz="4834" u="none">
              <a:solidFill>
                <a:srgbClr val="FFF8E9"/>
              </a:solidFill>
              <a:latin typeface="Poppins Medium"/>
            </a:endParaRPr>
          </a:p>
        </p:txBody>
      </p:sp>
      <p:sp>
        <p:nvSpPr>
          <p:cNvPr id="9" name="TextBox 9"/>
          <p:cNvSpPr txBox="1"/>
          <p:nvPr/>
        </p:nvSpPr>
        <p:spPr>
          <a:xfrm>
            <a:off x="1626695" y="1667218"/>
            <a:ext cx="15034611" cy="2943225"/>
          </a:xfrm>
          <a:prstGeom prst="rect">
            <a:avLst/>
          </a:prstGeom>
        </p:spPr>
        <p:txBody>
          <a:bodyPr lIns="0" tIns="0" rIns="0" bIns="0" rtlCol="0" anchor="t">
            <a:spAutoFit/>
          </a:bodyPr>
          <a:lstStyle/>
          <a:p>
            <a:pPr marL="0" lvl="0" indent="0" algn="l">
              <a:lnSpc>
                <a:spcPts val="5801"/>
              </a:lnSpc>
              <a:spcBef>
                <a:spcPct val="0"/>
              </a:spcBef>
            </a:pPr>
            <a:r>
              <a:rPr lang="en-US" sz="4834" u="none">
                <a:solidFill>
                  <a:srgbClr val="FFF8E9"/>
                </a:solidFill>
                <a:latin typeface="Poppins Medium"/>
              </a:rPr>
              <a:t>Tüm bedende değişik hızla gerçekleşir. Önce ayaklar ve eller büyür. Yüzde, burun ve çene büyür.</a:t>
            </a:r>
          </a:p>
          <a:p>
            <a:pPr marL="0" lvl="0" indent="0" algn="l">
              <a:lnSpc>
                <a:spcPts val="5801"/>
              </a:lnSpc>
              <a:spcBef>
                <a:spcPct val="0"/>
              </a:spcBef>
            </a:pPr>
            <a:endParaRPr lang="en-US" sz="4834" u="none">
              <a:solidFill>
                <a:srgbClr val="FFF8E9"/>
              </a:solidFill>
              <a:latin typeface="Poppins Medium"/>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8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693596" flipV="1">
            <a:off x="-4341923" y="-8930944"/>
            <a:ext cx="14744970" cy="17579696"/>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388672" y="-895101"/>
            <a:ext cx="7798657" cy="8419602"/>
          </a:xfrm>
          <a:prstGeom prst="rect">
            <a:avLst/>
          </a:prstGeom>
        </p:spPr>
      </p:pic>
      <p:sp>
        <p:nvSpPr>
          <p:cNvPr id="4" name="TextBox 4"/>
          <p:cNvSpPr txBox="1"/>
          <p:nvPr/>
        </p:nvSpPr>
        <p:spPr>
          <a:xfrm>
            <a:off x="1028700" y="1028700"/>
            <a:ext cx="5838434" cy="3949799"/>
          </a:xfrm>
          <a:prstGeom prst="rect">
            <a:avLst/>
          </a:prstGeom>
        </p:spPr>
        <p:txBody>
          <a:bodyPr lIns="0" tIns="0" rIns="0" bIns="0" rtlCol="0" anchor="t">
            <a:spAutoFit/>
          </a:bodyPr>
          <a:lstStyle/>
          <a:p>
            <a:pPr>
              <a:lnSpc>
                <a:spcPts val="7679"/>
              </a:lnSpc>
            </a:pPr>
            <a:r>
              <a:rPr lang="en-US" sz="6399" dirty="0">
                <a:solidFill>
                  <a:srgbClr val="2E2025"/>
                </a:solidFill>
                <a:latin typeface="Poppins Medium" charset="-94"/>
                <a:cs typeface="Poppins Medium" charset="-94"/>
              </a:rPr>
              <a:t>ERGENLİK DÖNEMİNDE FİZİKSEL </a:t>
            </a:r>
          </a:p>
          <a:p>
            <a:pPr>
              <a:lnSpc>
                <a:spcPts val="7679"/>
              </a:lnSpc>
            </a:pPr>
            <a:r>
              <a:rPr lang="en-US" sz="6399" dirty="0">
                <a:solidFill>
                  <a:srgbClr val="2E2025"/>
                </a:solidFill>
                <a:latin typeface="Poppins Medium" charset="-94"/>
                <a:cs typeface="Poppins Medium" charset="-94"/>
              </a:rPr>
              <a:t>DEĞİŞİMLER</a:t>
            </a:r>
          </a:p>
        </p:txBody>
      </p:sp>
      <p:sp>
        <p:nvSpPr>
          <p:cNvPr id="5" name="TextBox 5"/>
          <p:cNvSpPr txBox="1"/>
          <p:nvPr/>
        </p:nvSpPr>
        <p:spPr>
          <a:xfrm>
            <a:off x="6867134" y="2967155"/>
            <a:ext cx="10392166" cy="6956071"/>
          </a:xfrm>
          <a:prstGeom prst="rect">
            <a:avLst/>
          </a:prstGeom>
        </p:spPr>
        <p:txBody>
          <a:bodyPr lIns="0" tIns="0" rIns="0" bIns="0" rtlCol="0" anchor="t">
            <a:spAutoFit/>
          </a:bodyPr>
          <a:lstStyle/>
          <a:p>
            <a:pPr marL="624302" lvl="1" indent="-312151">
              <a:lnSpc>
                <a:spcPts val="6072"/>
              </a:lnSpc>
              <a:buFont typeface="Arial"/>
              <a:buChar char="•"/>
            </a:pPr>
            <a:r>
              <a:rPr lang="en-US" sz="2891" dirty="0" err="1">
                <a:solidFill>
                  <a:srgbClr val="000000"/>
                </a:solidFill>
                <a:latin typeface="Poppins Medium" charset="-94"/>
                <a:cs typeface="Poppins Medium" charset="-94"/>
              </a:rPr>
              <a:t>Kızlarda</a:t>
            </a:r>
            <a:r>
              <a:rPr lang="en-US" sz="2891" dirty="0">
                <a:solidFill>
                  <a:srgbClr val="000000"/>
                </a:solidFill>
                <a:latin typeface="Poppins Medium" charset="-94"/>
                <a:cs typeface="Poppins Medium" charset="-94"/>
              </a:rPr>
              <a:t> </a:t>
            </a:r>
            <a:r>
              <a:rPr lang="en-US" sz="2891" dirty="0" err="1">
                <a:solidFill>
                  <a:srgbClr val="000000"/>
                </a:solidFill>
                <a:latin typeface="Poppins Medium" charset="-94"/>
                <a:cs typeface="Poppins Medium" charset="-94"/>
              </a:rPr>
              <a:t>ergenlik</a:t>
            </a:r>
            <a:r>
              <a:rPr lang="en-US" sz="2891" dirty="0">
                <a:solidFill>
                  <a:srgbClr val="000000"/>
                </a:solidFill>
                <a:latin typeface="Poppins Medium" charset="-94"/>
                <a:cs typeface="Poppins Medium" charset="-94"/>
              </a:rPr>
              <a:t> </a:t>
            </a:r>
            <a:r>
              <a:rPr lang="en-US" sz="2891" dirty="0" err="1">
                <a:solidFill>
                  <a:srgbClr val="000000"/>
                </a:solidFill>
                <a:latin typeface="Poppins Medium" charset="-94"/>
                <a:cs typeface="Poppins Medium" charset="-94"/>
              </a:rPr>
              <a:t>göğüslerin</a:t>
            </a:r>
            <a:r>
              <a:rPr lang="en-US" sz="2891" dirty="0">
                <a:solidFill>
                  <a:srgbClr val="000000"/>
                </a:solidFill>
                <a:latin typeface="Poppins Medium" charset="-94"/>
                <a:cs typeface="Poppins Medium" charset="-94"/>
              </a:rPr>
              <a:t> </a:t>
            </a:r>
            <a:r>
              <a:rPr lang="en-US" sz="2891" dirty="0" err="1">
                <a:solidFill>
                  <a:srgbClr val="000000"/>
                </a:solidFill>
                <a:latin typeface="Poppins Medium" charset="-94"/>
                <a:cs typeface="Poppins Medium" charset="-94"/>
              </a:rPr>
              <a:t>büyümesi</a:t>
            </a:r>
            <a:r>
              <a:rPr lang="en-US" sz="2891" dirty="0">
                <a:solidFill>
                  <a:srgbClr val="000000"/>
                </a:solidFill>
                <a:latin typeface="Poppins Medium" charset="-94"/>
                <a:cs typeface="Poppins Medium" charset="-94"/>
              </a:rPr>
              <a:t> </a:t>
            </a:r>
            <a:r>
              <a:rPr lang="en-US" sz="2891" dirty="0" err="1">
                <a:solidFill>
                  <a:srgbClr val="000000"/>
                </a:solidFill>
                <a:latin typeface="Poppins Medium" charset="-94"/>
                <a:cs typeface="Poppins Medium" charset="-94"/>
              </a:rPr>
              <a:t>ile</a:t>
            </a:r>
            <a:r>
              <a:rPr lang="en-US" sz="2891" dirty="0">
                <a:solidFill>
                  <a:srgbClr val="000000"/>
                </a:solidFill>
                <a:latin typeface="Poppins Medium" charset="-94"/>
                <a:cs typeface="Poppins Medium" charset="-94"/>
              </a:rPr>
              <a:t> </a:t>
            </a:r>
            <a:r>
              <a:rPr lang="en-US" sz="2891" dirty="0" err="1">
                <a:solidFill>
                  <a:srgbClr val="000000"/>
                </a:solidFill>
                <a:latin typeface="Poppins Medium" charset="-94"/>
                <a:cs typeface="Poppins Medium" charset="-94"/>
              </a:rPr>
              <a:t>başlar</a:t>
            </a:r>
            <a:r>
              <a:rPr lang="en-US" sz="2891" dirty="0">
                <a:solidFill>
                  <a:srgbClr val="000000"/>
                </a:solidFill>
                <a:latin typeface="Poppins Medium" charset="-94"/>
                <a:cs typeface="Poppins Medium" charset="-94"/>
              </a:rPr>
              <a:t>.</a:t>
            </a:r>
          </a:p>
          <a:p>
            <a:pPr marL="624302" lvl="1" indent="-312151">
              <a:lnSpc>
                <a:spcPts val="6072"/>
              </a:lnSpc>
              <a:buFont typeface="Arial"/>
              <a:buChar char="•"/>
            </a:pPr>
            <a:r>
              <a:rPr lang="en-US" sz="2891" dirty="0" err="1">
                <a:solidFill>
                  <a:srgbClr val="000000"/>
                </a:solidFill>
                <a:latin typeface="Poppins Medium" charset="-94"/>
                <a:cs typeface="Poppins Medium" charset="-94"/>
              </a:rPr>
              <a:t>Kalçalar</a:t>
            </a:r>
            <a:r>
              <a:rPr lang="en-US" sz="2891" dirty="0">
                <a:solidFill>
                  <a:srgbClr val="000000"/>
                </a:solidFill>
                <a:latin typeface="Poppins Medium" charset="-94"/>
                <a:cs typeface="Poppins Medium" charset="-94"/>
              </a:rPr>
              <a:t> </a:t>
            </a:r>
            <a:r>
              <a:rPr lang="en-US" sz="2891" dirty="0" err="1">
                <a:solidFill>
                  <a:srgbClr val="000000"/>
                </a:solidFill>
                <a:latin typeface="Poppins Medium" charset="-94"/>
                <a:cs typeface="Poppins Medium" charset="-94"/>
              </a:rPr>
              <a:t>genişler</a:t>
            </a:r>
            <a:r>
              <a:rPr lang="en-US" sz="2891" dirty="0">
                <a:solidFill>
                  <a:srgbClr val="000000"/>
                </a:solidFill>
                <a:latin typeface="Poppins Medium" charset="-94"/>
                <a:cs typeface="Poppins Medium" charset="-94"/>
              </a:rPr>
              <a:t>, </a:t>
            </a:r>
            <a:r>
              <a:rPr lang="en-US" sz="2891" dirty="0" err="1">
                <a:solidFill>
                  <a:srgbClr val="000000"/>
                </a:solidFill>
                <a:latin typeface="Poppins Medium" charset="-94"/>
                <a:cs typeface="Poppins Medium" charset="-94"/>
              </a:rPr>
              <a:t>bel</a:t>
            </a:r>
            <a:r>
              <a:rPr lang="en-US" sz="2891" dirty="0">
                <a:solidFill>
                  <a:srgbClr val="000000"/>
                </a:solidFill>
                <a:latin typeface="Poppins Medium" charset="-94"/>
                <a:cs typeface="Poppins Medium" charset="-94"/>
              </a:rPr>
              <a:t> </a:t>
            </a:r>
            <a:r>
              <a:rPr lang="en-US" sz="2891" dirty="0" err="1">
                <a:solidFill>
                  <a:srgbClr val="000000"/>
                </a:solidFill>
                <a:latin typeface="Poppins Medium" charset="-94"/>
                <a:cs typeface="Poppins Medium" charset="-94"/>
              </a:rPr>
              <a:t>daralır</a:t>
            </a:r>
            <a:r>
              <a:rPr lang="en-US" sz="2891" dirty="0">
                <a:solidFill>
                  <a:srgbClr val="000000"/>
                </a:solidFill>
                <a:latin typeface="Poppins Medium" charset="-94"/>
                <a:cs typeface="Poppins Medium" charset="-94"/>
              </a:rPr>
              <a:t>. </a:t>
            </a:r>
          </a:p>
          <a:p>
            <a:pPr marL="624302" lvl="1" indent="-312151">
              <a:lnSpc>
                <a:spcPts val="6072"/>
              </a:lnSpc>
              <a:buFont typeface="Arial"/>
              <a:buChar char="•"/>
            </a:pPr>
            <a:r>
              <a:rPr lang="en-US" sz="2891" dirty="0">
                <a:solidFill>
                  <a:srgbClr val="000000"/>
                </a:solidFill>
                <a:latin typeface="Poppins Medium" charset="-94"/>
                <a:cs typeface="Poppins Medium" charset="-94"/>
              </a:rPr>
              <a:t>Karın ve </a:t>
            </a:r>
            <a:r>
              <a:rPr lang="en-US" sz="2891" dirty="0" err="1">
                <a:solidFill>
                  <a:srgbClr val="000000"/>
                </a:solidFill>
                <a:latin typeface="Poppins Medium" charset="-94"/>
                <a:cs typeface="Poppins Medium" charset="-94"/>
              </a:rPr>
              <a:t>bacak</a:t>
            </a:r>
            <a:r>
              <a:rPr lang="en-US" sz="2891" dirty="0">
                <a:solidFill>
                  <a:srgbClr val="000000"/>
                </a:solidFill>
                <a:latin typeface="Poppins Medium" charset="-94"/>
                <a:cs typeface="Poppins Medium" charset="-94"/>
              </a:rPr>
              <a:t> </a:t>
            </a:r>
            <a:r>
              <a:rPr lang="en-US" sz="2891" dirty="0" err="1">
                <a:solidFill>
                  <a:srgbClr val="000000"/>
                </a:solidFill>
                <a:latin typeface="Poppins Medium" charset="-94"/>
                <a:cs typeface="Poppins Medium" charset="-94"/>
              </a:rPr>
              <a:t>bölgelerinde</a:t>
            </a:r>
            <a:r>
              <a:rPr lang="en-US" sz="2891" dirty="0">
                <a:solidFill>
                  <a:srgbClr val="000000"/>
                </a:solidFill>
                <a:latin typeface="Poppins Medium" charset="-94"/>
                <a:cs typeface="Poppins Medium" charset="-94"/>
              </a:rPr>
              <a:t> de </a:t>
            </a:r>
            <a:r>
              <a:rPr lang="en-US" sz="2891" dirty="0" err="1">
                <a:solidFill>
                  <a:srgbClr val="000000"/>
                </a:solidFill>
                <a:latin typeface="Poppins Medium" charset="-94"/>
                <a:cs typeface="Poppins Medium" charset="-94"/>
              </a:rPr>
              <a:t>yağ</a:t>
            </a:r>
            <a:r>
              <a:rPr lang="en-US" sz="2891" dirty="0">
                <a:solidFill>
                  <a:srgbClr val="000000"/>
                </a:solidFill>
                <a:latin typeface="Poppins Medium" charset="-94"/>
                <a:cs typeface="Poppins Medium" charset="-94"/>
              </a:rPr>
              <a:t> </a:t>
            </a:r>
            <a:r>
              <a:rPr lang="en-US" sz="2891" dirty="0" err="1">
                <a:solidFill>
                  <a:srgbClr val="000000"/>
                </a:solidFill>
                <a:latin typeface="Poppins Medium" charset="-94"/>
                <a:cs typeface="Poppins Medium" charset="-94"/>
              </a:rPr>
              <a:t>depolanmaya</a:t>
            </a:r>
            <a:r>
              <a:rPr lang="en-US" sz="2891" dirty="0">
                <a:solidFill>
                  <a:srgbClr val="000000"/>
                </a:solidFill>
                <a:latin typeface="Poppins Medium" charset="-94"/>
                <a:cs typeface="Poppins Medium" charset="-94"/>
              </a:rPr>
              <a:t> </a:t>
            </a:r>
            <a:r>
              <a:rPr lang="en-US" sz="2891" dirty="0" err="1">
                <a:solidFill>
                  <a:srgbClr val="000000"/>
                </a:solidFill>
                <a:latin typeface="Poppins Medium" charset="-94"/>
                <a:cs typeface="Poppins Medium" charset="-94"/>
              </a:rPr>
              <a:t>başlar</a:t>
            </a:r>
            <a:r>
              <a:rPr lang="en-US" sz="2891" dirty="0">
                <a:solidFill>
                  <a:srgbClr val="000000"/>
                </a:solidFill>
                <a:latin typeface="Poppins Medium" charset="-94"/>
                <a:cs typeface="Poppins Medium" charset="-94"/>
              </a:rPr>
              <a:t>.</a:t>
            </a:r>
          </a:p>
          <a:p>
            <a:pPr marL="624302" lvl="1" indent="-312151">
              <a:lnSpc>
                <a:spcPts val="6072"/>
              </a:lnSpc>
              <a:buFont typeface="Arial"/>
              <a:buChar char="•"/>
            </a:pPr>
            <a:r>
              <a:rPr lang="en-US" sz="2891" dirty="0" err="1">
                <a:solidFill>
                  <a:srgbClr val="000000"/>
                </a:solidFill>
                <a:latin typeface="Poppins Medium" charset="-94"/>
                <a:cs typeface="Poppins Medium" charset="-94"/>
              </a:rPr>
              <a:t>Kollar</a:t>
            </a:r>
            <a:r>
              <a:rPr lang="en-US" sz="2891" dirty="0">
                <a:solidFill>
                  <a:srgbClr val="000000"/>
                </a:solidFill>
                <a:latin typeface="Poppins Medium" charset="-94"/>
                <a:cs typeface="Poppins Medium" charset="-94"/>
              </a:rPr>
              <a:t>, </a:t>
            </a:r>
            <a:r>
              <a:rPr lang="en-US" sz="2891" dirty="0" err="1">
                <a:solidFill>
                  <a:srgbClr val="000000"/>
                </a:solidFill>
                <a:latin typeface="Poppins Medium" charset="-94"/>
                <a:cs typeface="Poppins Medium" charset="-94"/>
              </a:rPr>
              <a:t>bacaklar</a:t>
            </a:r>
            <a:r>
              <a:rPr lang="en-US" sz="2891" dirty="0">
                <a:solidFill>
                  <a:srgbClr val="000000"/>
                </a:solidFill>
                <a:latin typeface="Poppins Medium" charset="-94"/>
                <a:cs typeface="Poppins Medium" charset="-94"/>
              </a:rPr>
              <a:t>, </a:t>
            </a:r>
            <a:r>
              <a:rPr lang="en-US" sz="2891" dirty="0" err="1">
                <a:solidFill>
                  <a:srgbClr val="000000"/>
                </a:solidFill>
                <a:latin typeface="Poppins Medium" charset="-94"/>
                <a:cs typeface="Poppins Medium" charset="-94"/>
              </a:rPr>
              <a:t>eller</a:t>
            </a:r>
            <a:r>
              <a:rPr lang="en-US" sz="2891" dirty="0">
                <a:solidFill>
                  <a:srgbClr val="000000"/>
                </a:solidFill>
                <a:latin typeface="Poppins Medium" charset="-94"/>
                <a:cs typeface="Poppins Medium" charset="-94"/>
              </a:rPr>
              <a:t> ve </a:t>
            </a:r>
            <a:r>
              <a:rPr lang="en-US" sz="2891" dirty="0" err="1">
                <a:solidFill>
                  <a:srgbClr val="000000"/>
                </a:solidFill>
                <a:latin typeface="Poppins Medium" charset="-94"/>
                <a:cs typeface="Poppins Medium" charset="-94"/>
              </a:rPr>
              <a:t>ayaklar</a:t>
            </a:r>
            <a:r>
              <a:rPr lang="en-US" sz="2891" dirty="0">
                <a:solidFill>
                  <a:srgbClr val="000000"/>
                </a:solidFill>
                <a:latin typeface="Poppins Medium" charset="-94"/>
                <a:cs typeface="Poppins Medium" charset="-94"/>
              </a:rPr>
              <a:t> </a:t>
            </a:r>
            <a:r>
              <a:rPr lang="en-US" sz="2891" dirty="0" err="1">
                <a:solidFill>
                  <a:srgbClr val="000000"/>
                </a:solidFill>
                <a:latin typeface="Poppins Medium" charset="-94"/>
                <a:cs typeface="Poppins Medium" charset="-94"/>
              </a:rPr>
              <a:t>vücudun</a:t>
            </a:r>
            <a:r>
              <a:rPr lang="en-US" sz="2891" dirty="0">
                <a:solidFill>
                  <a:srgbClr val="000000"/>
                </a:solidFill>
                <a:latin typeface="Poppins Medium" charset="-94"/>
                <a:cs typeface="Poppins Medium" charset="-94"/>
              </a:rPr>
              <a:t> </a:t>
            </a:r>
            <a:r>
              <a:rPr lang="en-US" sz="2891" dirty="0" err="1">
                <a:solidFill>
                  <a:srgbClr val="000000"/>
                </a:solidFill>
                <a:latin typeface="Poppins Medium" charset="-94"/>
                <a:cs typeface="Poppins Medium" charset="-94"/>
              </a:rPr>
              <a:t>geri</a:t>
            </a:r>
            <a:r>
              <a:rPr lang="en-US" sz="2891" dirty="0">
                <a:solidFill>
                  <a:srgbClr val="000000"/>
                </a:solidFill>
                <a:latin typeface="Poppins Medium" charset="-94"/>
                <a:cs typeface="Poppins Medium" charset="-94"/>
              </a:rPr>
              <a:t> </a:t>
            </a:r>
            <a:r>
              <a:rPr lang="en-US" sz="2891" dirty="0" err="1">
                <a:solidFill>
                  <a:srgbClr val="000000"/>
                </a:solidFill>
                <a:latin typeface="Poppins Medium" charset="-94"/>
                <a:cs typeface="Poppins Medium" charset="-94"/>
              </a:rPr>
              <a:t>kalan</a:t>
            </a:r>
            <a:r>
              <a:rPr lang="en-US" sz="2891" dirty="0">
                <a:solidFill>
                  <a:srgbClr val="000000"/>
                </a:solidFill>
                <a:latin typeface="Poppins Medium" charset="-94"/>
                <a:cs typeface="Poppins Medium" charset="-94"/>
              </a:rPr>
              <a:t> </a:t>
            </a:r>
            <a:r>
              <a:rPr lang="en-US" sz="2891" dirty="0" err="1">
                <a:solidFill>
                  <a:srgbClr val="000000"/>
                </a:solidFill>
                <a:latin typeface="Poppins Medium" charset="-94"/>
                <a:cs typeface="Poppins Medium" charset="-94"/>
              </a:rPr>
              <a:t>kısımlarına</a:t>
            </a:r>
            <a:r>
              <a:rPr lang="en-US" sz="2891" dirty="0">
                <a:solidFill>
                  <a:srgbClr val="000000"/>
                </a:solidFill>
                <a:latin typeface="Poppins Medium" charset="-94"/>
                <a:cs typeface="Poppins Medium" charset="-94"/>
              </a:rPr>
              <a:t> </a:t>
            </a:r>
            <a:r>
              <a:rPr lang="en-US" sz="2891" dirty="0" err="1">
                <a:solidFill>
                  <a:srgbClr val="000000"/>
                </a:solidFill>
                <a:latin typeface="Poppins Medium" charset="-94"/>
                <a:cs typeface="Poppins Medium" charset="-94"/>
              </a:rPr>
              <a:t>göre</a:t>
            </a:r>
            <a:r>
              <a:rPr lang="en-US" sz="2891" dirty="0">
                <a:solidFill>
                  <a:srgbClr val="000000"/>
                </a:solidFill>
                <a:latin typeface="Poppins Medium" charset="-94"/>
                <a:cs typeface="Poppins Medium" charset="-94"/>
              </a:rPr>
              <a:t> </a:t>
            </a:r>
            <a:r>
              <a:rPr lang="en-US" sz="2891" dirty="0" err="1">
                <a:solidFill>
                  <a:srgbClr val="000000"/>
                </a:solidFill>
                <a:latin typeface="Poppins Medium" charset="-94"/>
                <a:cs typeface="Poppins Medium" charset="-94"/>
              </a:rPr>
              <a:t>daha</a:t>
            </a:r>
            <a:r>
              <a:rPr lang="en-US" sz="2891" dirty="0">
                <a:solidFill>
                  <a:srgbClr val="000000"/>
                </a:solidFill>
                <a:latin typeface="Poppins Medium" charset="-94"/>
                <a:cs typeface="Poppins Medium" charset="-94"/>
              </a:rPr>
              <a:t> </a:t>
            </a:r>
            <a:r>
              <a:rPr lang="en-US" sz="2891" dirty="0" err="1">
                <a:solidFill>
                  <a:srgbClr val="000000"/>
                </a:solidFill>
                <a:latin typeface="Poppins Medium" charset="-94"/>
                <a:cs typeface="Poppins Medium" charset="-94"/>
              </a:rPr>
              <a:t>hızlı</a:t>
            </a:r>
            <a:r>
              <a:rPr lang="en-US" sz="2891" dirty="0">
                <a:solidFill>
                  <a:srgbClr val="000000"/>
                </a:solidFill>
                <a:latin typeface="Poppins Medium" charset="-94"/>
                <a:cs typeface="Poppins Medium" charset="-94"/>
              </a:rPr>
              <a:t> </a:t>
            </a:r>
            <a:r>
              <a:rPr lang="en-US" sz="2891" dirty="0" err="1">
                <a:solidFill>
                  <a:srgbClr val="000000"/>
                </a:solidFill>
                <a:latin typeface="Poppins Medium" charset="-94"/>
                <a:cs typeface="Poppins Medium" charset="-94"/>
              </a:rPr>
              <a:t>büyür</a:t>
            </a:r>
            <a:r>
              <a:rPr lang="en-US" sz="2891" dirty="0">
                <a:solidFill>
                  <a:srgbClr val="000000"/>
                </a:solidFill>
                <a:latin typeface="Poppins Medium" charset="-94"/>
                <a:cs typeface="Poppins Medium" charset="-94"/>
              </a:rPr>
              <a:t>. Bu </a:t>
            </a:r>
            <a:r>
              <a:rPr lang="en-US" sz="2891" dirty="0" err="1">
                <a:solidFill>
                  <a:srgbClr val="000000"/>
                </a:solidFill>
                <a:latin typeface="Poppins Medium" charset="-94"/>
                <a:cs typeface="Poppins Medium" charset="-94"/>
              </a:rPr>
              <a:t>organlar</a:t>
            </a:r>
            <a:r>
              <a:rPr lang="en-US" sz="2891" dirty="0">
                <a:solidFill>
                  <a:srgbClr val="000000"/>
                </a:solidFill>
                <a:latin typeface="Poppins Medium" charset="-94"/>
                <a:cs typeface="Poppins Medium" charset="-94"/>
              </a:rPr>
              <a:t> </a:t>
            </a:r>
            <a:r>
              <a:rPr lang="en-US" sz="2891" dirty="0" err="1">
                <a:solidFill>
                  <a:srgbClr val="000000"/>
                </a:solidFill>
                <a:latin typeface="Poppins Medium" charset="-94"/>
                <a:cs typeface="Poppins Medium" charset="-94"/>
              </a:rPr>
              <a:t>daha</a:t>
            </a:r>
            <a:r>
              <a:rPr lang="en-US" sz="2891" dirty="0">
                <a:solidFill>
                  <a:srgbClr val="000000"/>
                </a:solidFill>
                <a:latin typeface="Poppins Medium" charset="-94"/>
                <a:cs typeface="Poppins Medium" charset="-94"/>
              </a:rPr>
              <a:t> </a:t>
            </a:r>
            <a:r>
              <a:rPr lang="en-US" sz="2891" dirty="0" err="1">
                <a:solidFill>
                  <a:srgbClr val="000000"/>
                </a:solidFill>
                <a:latin typeface="Poppins Medium" charset="-94"/>
                <a:cs typeface="Poppins Medium" charset="-94"/>
              </a:rPr>
              <a:t>uzun</a:t>
            </a:r>
            <a:r>
              <a:rPr lang="en-US" sz="2891" dirty="0">
                <a:solidFill>
                  <a:srgbClr val="000000"/>
                </a:solidFill>
                <a:latin typeface="Poppins Medium" charset="-94"/>
                <a:cs typeface="Poppins Medium" charset="-94"/>
              </a:rPr>
              <a:t> </a:t>
            </a:r>
            <a:r>
              <a:rPr lang="en-US" sz="2891" dirty="0" err="1">
                <a:solidFill>
                  <a:srgbClr val="000000"/>
                </a:solidFill>
                <a:latin typeface="Poppins Medium" charset="-94"/>
                <a:cs typeface="Poppins Medium" charset="-94"/>
              </a:rPr>
              <a:t>olabilir</a:t>
            </a:r>
            <a:r>
              <a:rPr lang="en-US" sz="2891" dirty="0">
                <a:solidFill>
                  <a:srgbClr val="000000"/>
                </a:solidFill>
                <a:latin typeface="Poppins Medium" charset="-94"/>
                <a:cs typeface="Poppins Medium" charset="-94"/>
              </a:rPr>
              <a:t>. </a:t>
            </a:r>
          </a:p>
          <a:p>
            <a:pPr marL="624302" lvl="1" indent="-312151">
              <a:lnSpc>
                <a:spcPts val="6072"/>
              </a:lnSpc>
              <a:buFont typeface="Arial"/>
              <a:buChar char="•"/>
            </a:pPr>
            <a:r>
              <a:rPr lang="en-US" sz="2891" dirty="0" err="1">
                <a:solidFill>
                  <a:srgbClr val="000000"/>
                </a:solidFill>
                <a:latin typeface="Poppins Medium" charset="-94"/>
                <a:cs typeface="Poppins Medium" charset="-94"/>
              </a:rPr>
              <a:t>Vücudun</a:t>
            </a:r>
            <a:r>
              <a:rPr lang="en-US" sz="2891" dirty="0">
                <a:solidFill>
                  <a:srgbClr val="000000"/>
                </a:solidFill>
                <a:latin typeface="Poppins Medium" charset="-94"/>
                <a:cs typeface="Poppins Medium" charset="-94"/>
              </a:rPr>
              <a:t> </a:t>
            </a:r>
            <a:r>
              <a:rPr lang="en-US" sz="2891" dirty="0" err="1">
                <a:solidFill>
                  <a:srgbClr val="000000"/>
                </a:solidFill>
                <a:latin typeface="Poppins Medium" charset="-94"/>
                <a:cs typeface="Poppins Medium" charset="-94"/>
              </a:rPr>
              <a:t>diğer</a:t>
            </a:r>
            <a:r>
              <a:rPr lang="en-US" sz="2891" dirty="0">
                <a:solidFill>
                  <a:srgbClr val="000000"/>
                </a:solidFill>
                <a:latin typeface="Poppins Medium" charset="-94"/>
                <a:cs typeface="Poppins Medium" charset="-94"/>
              </a:rPr>
              <a:t> </a:t>
            </a:r>
            <a:r>
              <a:rPr lang="en-US" sz="2891" dirty="0" err="1">
                <a:solidFill>
                  <a:srgbClr val="000000"/>
                </a:solidFill>
                <a:latin typeface="Poppins Medium" charset="-94"/>
                <a:cs typeface="Poppins Medium" charset="-94"/>
              </a:rPr>
              <a:t>bölümlerinin</a:t>
            </a:r>
            <a:r>
              <a:rPr lang="en-US" sz="2891" dirty="0">
                <a:solidFill>
                  <a:srgbClr val="000000"/>
                </a:solidFill>
                <a:latin typeface="Poppins Medium" charset="-94"/>
                <a:cs typeface="Poppins Medium" charset="-94"/>
              </a:rPr>
              <a:t> </a:t>
            </a:r>
            <a:r>
              <a:rPr lang="en-US" sz="2891" dirty="0" err="1">
                <a:solidFill>
                  <a:srgbClr val="000000"/>
                </a:solidFill>
                <a:latin typeface="Poppins Medium" charset="-94"/>
                <a:cs typeface="Poppins Medium" charset="-94"/>
              </a:rPr>
              <a:t>kol</a:t>
            </a:r>
            <a:r>
              <a:rPr lang="en-US" sz="2891" dirty="0">
                <a:solidFill>
                  <a:srgbClr val="000000"/>
                </a:solidFill>
                <a:latin typeface="Poppins Medium" charset="-94"/>
                <a:cs typeface="Poppins Medium" charset="-94"/>
              </a:rPr>
              <a:t> ve </a:t>
            </a:r>
            <a:r>
              <a:rPr lang="en-US" sz="2891" dirty="0" err="1">
                <a:solidFill>
                  <a:srgbClr val="000000"/>
                </a:solidFill>
                <a:latin typeface="Poppins Medium" charset="-94"/>
                <a:cs typeface="Poppins Medium" charset="-94"/>
              </a:rPr>
              <a:t>bacakların</a:t>
            </a:r>
            <a:r>
              <a:rPr lang="en-US" sz="2891" dirty="0">
                <a:solidFill>
                  <a:srgbClr val="000000"/>
                </a:solidFill>
                <a:latin typeface="Poppins Medium" charset="-94"/>
                <a:cs typeface="Poppins Medium" charset="-94"/>
              </a:rPr>
              <a:t> </a:t>
            </a:r>
            <a:r>
              <a:rPr lang="en-US" sz="2891" dirty="0" err="1">
                <a:solidFill>
                  <a:srgbClr val="000000"/>
                </a:solidFill>
                <a:latin typeface="Poppins Medium" charset="-94"/>
                <a:cs typeface="Poppins Medium" charset="-94"/>
              </a:rPr>
              <a:t>boyutunu</a:t>
            </a:r>
            <a:r>
              <a:rPr lang="en-US" sz="2891" dirty="0">
                <a:solidFill>
                  <a:srgbClr val="000000"/>
                </a:solidFill>
                <a:latin typeface="Poppins Medium" charset="-94"/>
                <a:cs typeface="Poppins Medium" charset="-94"/>
              </a:rPr>
              <a:t> </a:t>
            </a:r>
            <a:r>
              <a:rPr lang="en-US" sz="2891" dirty="0" err="1">
                <a:solidFill>
                  <a:srgbClr val="000000"/>
                </a:solidFill>
                <a:latin typeface="Poppins Medium" charset="-94"/>
                <a:cs typeface="Poppins Medium" charset="-94"/>
              </a:rPr>
              <a:t>yakalaması</a:t>
            </a:r>
            <a:r>
              <a:rPr lang="en-US" sz="2891" dirty="0">
                <a:solidFill>
                  <a:srgbClr val="000000"/>
                </a:solidFill>
                <a:latin typeface="Poppins Medium" charset="-94"/>
                <a:cs typeface="Poppins Medium" charset="-94"/>
              </a:rPr>
              <a:t> zaman </a:t>
            </a:r>
            <a:r>
              <a:rPr lang="en-US" sz="2891" dirty="0" err="1">
                <a:solidFill>
                  <a:srgbClr val="000000"/>
                </a:solidFill>
                <a:latin typeface="Poppins Medium" charset="-94"/>
                <a:cs typeface="Poppins Medium" charset="-94"/>
              </a:rPr>
              <a:t>alabilir</a:t>
            </a:r>
            <a:r>
              <a:rPr lang="en-US" sz="2891" dirty="0">
                <a:solidFill>
                  <a:srgbClr val="000000"/>
                </a:solidFill>
                <a:latin typeface="Poppins Medium" charset="-94"/>
                <a:cs typeface="Poppins Medium" charset="-94"/>
              </a:rPr>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D2C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829464">
            <a:off x="-3126779" y="-3856237"/>
            <a:ext cx="9856415" cy="1064120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178143">
            <a:off x="14135740" y="6221291"/>
            <a:ext cx="6982142" cy="457013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8033559">
            <a:off x="13949809" y="-1544918"/>
            <a:ext cx="6139730" cy="7340982"/>
          </a:xfrm>
          <a:prstGeom prst="rect">
            <a:avLst/>
          </a:prstGeom>
        </p:spPr>
      </p:pic>
      <p:grpSp>
        <p:nvGrpSpPr>
          <p:cNvPr id="5" name="Group 5"/>
          <p:cNvGrpSpPr/>
          <p:nvPr/>
        </p:nvGrpSpPr>
        <p:grpSpPr>
          <a:xfrm>
            <a:off x="8757367" y="438814"/>
            <a:ext cx="5985445" cy="2132995"/>
            <a:chOff x="0" y="0"/>
            <a:chExt cx="7980594" cy="2843993"/>
          </a:xfrm>
        </p:grpSpPr>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0" y="0"/>
              <a:ext cx="7980594" cy="2843993"/>
            </a:xfrm>
            <a:prstGeom prst="rect">
              <a:avLst/>
            </a:prstGeom>
          </p:spPr>
        </p:pic>
        <p:sp>
          <p:nvSpPr>
            <p:cNvPr id="7" name="TextBox 7"/>
            <p:cNvSpPr txBox="1"/>
            <p:nvPr/>
          </p:nvSpPr>
          <p:spPr>
            <a:xfrm>
              <a:off x="1493681" y="1040377"/>
              <a:ext cx="5420906" cy="625475"/>
            </a:xfrm>
            <a:prstGeom prst="rect">
              <a:avLst/>
            </a:prstGeom>
          </p:spPr>
          <p:txBody>
            <a:bodyPr lIns="0" tIns="0" rIns="0" bIns="0" rtlCol="0" anchor="t">
              <a:spAutoFit/>
            </a:bodyPr>
            <a:lstStyle/>
            <a:p>
              <a:pPr algn="ctr">
                <a:lnSpc>
                  <a:spcPts val="3899"/>
                </a:lnSpc>
              </a:pPr>
              <a:r>
                <a:rPr lang="en-US" sz="2999">
                  <a:solidFill>
                    <a:srgbClr val="E64982"/>
                  </a:solidFill>
                  <a:latin typeface="Poppins Medium"/>
                </a:rPr>
                <a:t>Vücutta tüylenme </a:t>
              </a:r>
            </a:p>
          </p:txBody>
        </p:sp>
      </p:grpSp>
      <p:grpSp>
        <p:nvGrpSpPr>
          <p:cNvPr id="8" name="Group 8"/>
          <p:cNvGrpSpPr/>
          <p:nvPr/>
        </p:nvGrpSpPr>
        <p:grpSpPr>
          <a:xfrm>
            <a:off x="1366116" y="7305042"/>
            <a:ext cx="6742070" cy="2402629"/>
            <a:chOff x="0" y="0"/>
            <a:chExt cx="8989427" cy="3203505"/>
          </a:xfrm>
        </p:grpSpPr>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0" y="0"/>
              <a:ext cx="8989427" cy="3203505"/>
            </a:xfrm>
            <a:prstGeom prst="rect">
              <a:avLst/>
            </a:prstGeom>
          </p:spPr>
        </p:pic>
        <p:sp>
          <p:nvSpPr>
            <p:cNvPr id="10" name="TextBox 10"/>
            <p:cNvSpPr txBox="1"/>
            <p:nvPr/>
          </p:nvSpPr>
          <p:spPr>
            <a:xfrm>
              <a:off x="291483" y="950877"/>
              <a:ext cx="8406462" cy="1273175"/>
            </a:xfrm>
            <a:prstGeom prst="rect">
              <a:avLst/>
            </a:prstGeom>
          </p:spPr>
          <p:txBody>
            <a:bodyPr lIns="0" tIns="0" rIns="0" bIns="0" rtlCol="0" anchor="t">
              <a:spAutoFit/>
            </a:bodyPr>
            <a:lstStyle/>
            <a:p>
              <a:pPr marL="0" lvl="0" indent="0" algn="ctr">
                <a:lnSpc>
                  <a:spcPts val="3899"/>
                </a:lnSpc>
                <a:spcBef>
                  <a:spcPct val="0"/>
                </a:spcBef>
              </a:pPr>
              <a:r>
                <a:rPr lang="en-US" sz="2999" u="none">
                  <a:solidFill>
                    <a:srgbClr val="E64982"/>
                  </a:solidFill>
                  <a:latin typeface="Poppins Medium"/>
                </a:rPr>
                <a:t>Ter bezlerinin çalışmasının artması</a:t>
              </a:r>
            </a:p>
          </p:txBody>
        </p:sp>
      </p:grpSp>
      <p:grpSp>
        <p:nvGrpSpPr>
          <p:cNvPr id="11" name="Group 11"/>
          <p:cNvGrpSpPr/>
          <p:nvPr/>
        </p:nvGrpSpPr>
        <p:grpSpPr>
          <a:xfrm>
            <a:off x="5291263" y="3531439"/>
            <a:ext cx="6054436" cy="2132995"/>
            <a:chOff x="0" y="0"/>
            <a:chExt cx="8072582" cy="2843993"/>
          </a:xfrm>
        </p:grpSpPr>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1988" y="0"/>
              <a:ext cx="7980594" cy="2843993"/>
            </a:xfrm>
            <a:prstGeom prst="rect">
              <a:avLst/>
            </a:prstGeom>
          </p:spPr>
        </p:pic>
        <p:sp>
          <p:nvSpPr>
            <p:cNvPr id="13" name="TextBox 13"/>
            <p:cNvSpPr txBox="1"/>
            <p:nvPr/>
          </p:nvSpPr>
          <p:spPr>
            <a:xfrm>
              <a:off x="0" y="1094972"/>
              <a:ext cx="8072582" cy="625475"/>
            </a:xfrm>
            <a:prstGeom prst="rect">
              <a:avLst/>
            </a:prstGeom>
          </p:spPr>
          <p:txBody>
            <a:bodyPr lIns="0" tIns="0" rIns="0" bIns="0" rtlCol="0" anchor="t">
              <a:spAutoFit/>
            </a:bodyPr>
            <a:lstStyle/>
            <a:p>
              <a:pPr marL="0" lvl="0" indent="0" algn="ctr">
                <a:lnSpc>
                  <a:spcPts val="3899"/>
                </a:lnSpc>
                <a:spcBef>
                  <a:spcPct val="0"/>
                </a:spcBef>
              </a:pPr>
              <a:r>
                <a:rPr lang="en-US" sz="2999" u="none">
                  <a:solidFill>
                    <a:srgbClr val="E64982"/>
                  </a:solidFill>
                  <a:latin typeface="Poppins Medium"/>
                </a:rPr>
                <a:t>Yüzdeki sivilcelerin artması</a:t>
              </a:r>
            </a:p>
          </p:txBody>
        </p:sp>
      </p:grpSp>
      <p:grpSp>
        <p:nvGrpSpPr>
          <p:cNvPr id="14" name="Group 14"/>
          <p:cNvGrpSpPr/>
          <p:nvPr/>
        </p:nvGrpSpPr>
        <p:grpSpPr>
          <a:xfrm>
            <a:off x="10587147" y="6101215"/>
            <a:ext cx="6054436" cy="2132995"/>
            <a:chOff x="0" y="0"/>
            <a:chExt cx="8072582" cy="2843993"/>
          </a:xfrm>
        </p:grpSpPr>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91988" y="0"/>
              <a:ext cx="7980594" cy="2843993"/>
            </a:xfrm>
            <a:prstGeom prst="rect">
              <a:avLst/>
            </a:prstGeom>
          </p:spPr>
        </p:pic>
        <p:sp>
          <p:nvSpPr>
            <p:cNvPr id="16" name="TextBox 16"/>
            <p:cNvSpPr txBox="1"/>
            <p:nvPr/>
          </p:nvSpPr>
          <p:spPr>
            <a:xfrm>
              <a:off x="0" y="1013306"/>
              <a:ext cx="8072582" cy="625475"/>
            </a:xfrm>
            <a:prstGeom prst="rect">
              <a:avLst/>
            </a:prstGeom>
          </p:spPr>
          <p:txBody>
            <a:bodyPr lIns="0" tIns="0" rIns="0" bIns="0" rtlCol="0" anchor="t">
              <a:spAutoFit/>
            </a:bodyPr>
            <a:lstStyle/>
            <a:p>
              <a:pPr marL="0" lvl="0" indent="0" algn="ctr">
                <a:lnSpc>
                  <a:spcPts val="3899"/>
                </a:lnSpc>
                <a:spcBef>
                  <a:spcPct val="0"/>
                </a:spcBef>
              </a:pPr>
              <a:r>
                <a:rPr lang="en-US" sz="2999" u="none">
                  <a:solidFill>
                    <a:srgbClr val="E64982"/>
                  </a:solidFill>
                  <a:latin typeface="Poppins Medium"/>
                </a:rPr>
                <a:t>Adet görmeye başlama</a:t>
              </a: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8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241892" flipV="1">
            <a:off x="11341642" y="-4839795"/>
            <a:ext cx="8218989" cy="8720412"/>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4076048">
            <a:off x="-2128971" y="6006123"/>
            <a:ext cx="6977297" cy="4570130"/>
          </a:xfrm>
          <a:prstGeom prst="rect">
            <a:avLst/>
          </a:prstGeom>
        </p:spPr>
      </p:pic>
      <p:sp>
        <p:nvSpPr>
          <p:cNvPr id="4" name="TextBox 4"/>
          <p:cNvSpPr txBox="1"/>
          <p:nvPr/>
        </p:nvSpPr>
        <p:spPr>
          <a:xfrm>
            <a:off x="6947966" y="5493932"/>
            <a:ext cx="11005106" cy="4034866"/>
          </a:xfrm>
          <a:prstGeom prst="rect">
            <a:avLst/>
          </a:prstGeom>
        </p:spPr>
        <p:txBody>
          <a:bodyPr lIns="0" tIns="0" rIns="0" bIns="0" rtlCol="0" anchor="t">
            <a:spAutoFit/>
          </a:bodyPr>
          <a:lstStyle/>
          <a:p>
            <a:pPr marL="668857" lvl="1" indent="-334429">
              <a:lnSpc>
                <a:spcPts val="4646"/>
              </a:lnSpc>
              <a:buFont typeface="Arial"/>
              <a:buChar char="•"/>
            </a:pPr>
            <a:r>
              <a:rPr lang="en-US" sz="3097">
                <a:solidFill>
                  <a:srgbClr val="000000"/>
                </a:solidFill>
                <a:latin typeface="Poppins Light"/>
              </a:rPr>
              <a:t>10-16 yaşları arasında başlar.</a:t>
            </a:r>
          </a:p>
          <a:p>
            <a:pPr marL="668857" lvl="1" indent="-334429">
              <a:lnSpc>
                <a:spcPts val="4646"/>
              </a:lnSpc>
              <a:buFont typeface="Arial"/>
              <a:buChar char="•"/>
            </a:pPr>
            <a:r>
              <a:rPr lang="en-US" sz="3097">
                <a:solidFill>
                  <a:srgbClr val="000000"/>
                </a:solidFill>
                <a:latin typeface="Arimo"/>
              </a:rPr>
              <a:t>Bu dönem ortalama olarak 3-7 gün devam eder. </a:t>
            </a:r>
          </a:p>
          <a:p>
            <a:pPr marL="668857" lvl="1" indent="-334429">
              <a:lnSpc>
                <a:spcPts val="4646"/>
              </a:lnSpc>
              <a:buFont typeface="Arial"/>
              <a:buChar char="•"/>
            </a:pPr>
            <a:r>
              <a:rPr lang="en-US" sz="3097">
                <a:solidFill>
                  <a:srgbClr val="000000"/>
                </a:solidFill>
                <a:latin typeface="Poppins Light"/>
              </a:rPr>
              <a:t>Adet döneminde ruh halinde değişiklikler görülebilir.</a:t>
            </a:r>
          </a:p>
          <a:p>
            <a:pPr marL="668857" lvl="1" indent="-334429">
              <a:lnSpc>
                <a:spcPts val="4646"/>
              </a:lnSpc>
              <a:buFont typeface="Arial"/>
              <a:buChar char="•"/>
            </a:pPr>
            <a:r>
              <a:rPr lang="en-US" sz="3097">
                <a:solidFill>
                  <a:srgbClr val="000000"/>
                </a:solidFill>
                <a:latin typeface="Arimo"/>
              </a:rPr>
              <a:t>İlk yıllarda bu kanama düzensiz olabilir. Bir süre sonra kanamalar düzene (28-35 günde bir) girecektir.</a:t>
            </a:r>
          </a:p>
          <a:p>
            <a:pPr marL="668857" lvl="1" indent="-334429">
              <a:lnSpc>
                <a:spcPts val="4646"/>
              </a:lnSpc>
              <a:buFont typeface="Arial"/>
              <a:buChar char="•"/>
            </a:pPr>
            <a:r>
              <a:rPr lang="en-US" sz="3097">
                <a:solidFill>
                  <a:srgbClr val="000000"/>
                </a:solidFill>
                <a:latin typeface="Poppins Light"/>
              </a:rPr>
              <a:t>Ortalama olarak 45 - 50 yaşları arasında adet görme sona erer. ( Menapoz )</a:t>
            </a:r>
          </a:p>
        </p:txBody>
      </p:sp>
      <p:sp>
        <p:nvSpPr>
          <p:cNvPr id="5" name="TextBox 5"/>
          <p:cNvSpPr txBox="1"/>
          <p:nvPr/>
        </p:nvSpPr>
        <p:spPr>
          <a:xfrm>
            <a:off x="1028700" y="1028700"/>
            <a:ext cx="14092078" cy="800100"/>
          </a:xfrm>
          <a:prstGeom prst="rect">
            <a:avLst/>
          </a:prstGeom>
        </p:spPr>
        <p:txBody>
          <a:bodyPr lIns="0" tIns="0" rIns="0" bIns="0" rtlCol="0" anchor="t">
            <a:spAutoFit/>
          </a:bodyPr>
          <a:lstStyle/>
          <a:p>
            <a:pPr>
              <a:lnSpc>
                <a:spcPts val="6360"/>
              </a:lnSpc>
            </a:pPr>
            <a:r>
              <a:rPr lang="en-US" sz="5300">
                <a:solidFill>
                  <a:srgbClr val="000000"/>
                </a:solidFill>
                <a:latin typeface="Poppins Medium"/>
              </a:rPr>
              <a:t>MENSTÜRASYON (ADET KANAMASI, REGL)</a:t>
            </a:r>
          </a:p>
        </p:txBody>
      </p:sp>
      <p:sp>
        <p:nvSpPr>
          <p:cNvPr id="6" name="TextBox 6"/>
          <p:cNvSpPr txBox="1"/>
          <p:nvPr/>
        </p:nvSpPr>
        <p:spPr>
          <a:xfrm>
            <a:off x="667182" y="2384753"/>
            <a:ext cx="15769135" cy="2400618"/>
          </a:xfrm>
          <a:prstGeom prst="rect">
            <a:avLst/>
          </a:prstGeom>
        </p:spPr>
        <p:txBody>
          <a:bodyPr lIns="0" tIns="0" rIns="0" bIns="0" rtlCol="0" anchor="t">
            <a:spAutoFit/>
          </a:bodyPr>
          <a:lstStyle/>
          <a:p>
            <a:pPr algn="just">
              <a:lnSpc>
                <a:spcPts val="4862"/>
              </a:lnSpc>
              <a:spcBef>
                <a:spcPct val="0"/>
              </a:spcBef>
            </a:pPr>
            <a:r>
              <a:rPr lang="en-US" sz="3241" u="none">
                <a:solidFill>
                  <a:srgbClr val="000000"/>
                </a:solidFill>
                <a:latin typeface="Poppins Light Bold"/>
              </a:rPr>
              <a:t>Kadın üreme organı içinde yumurtlama için oluşan dokular aylık düzenli olarak vücuttan dışarı atılır. Bu olay adet kanaması olarak adlandırılır. Adet döngüsü, bir kanamanın başlamasından, diğer kanamanın başlangıcına kadar geçen süredir.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8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5983729" y="-2020653"/>
            <a:ext cx="14434470" cy="14938649"/>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532500" y="6362736"/>
            <a:ext cx="5019621" cy="5463533"/>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41589">
            <a:off x="891233" y="5891493"/>
            <a:ext cx="2892301" cy="3200735"/>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119835">
            <a:off x="4016172" y="5148328"/>
            <a:ext cx="847854" cy="1253548"/>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l="32876" t="5280"/>
          <a:stretch>
            <a:fillRect/>
          </a:stretch>
        </p:blipFill>
        <p:spPr>
          <a:xfrm rot="9467510">
            <a:off x="4870989" y="6917772"/>
            <a:ext cx="1145662" cy="2184681"/>
          </a:xfrm>
          <a:prstGeom prst="rect">
            <a:avLst/>
          </a:prstGeom>
        </p:spPr>
      </p:pic>
      <p:sp>
        <p:nvSpPr>
          <p:cNvPr id="7" name="TextBox 7"/>
          <p:cNvSpPr txBox="1"/>
          <p:nvPr/>
        </p:nvSpPr>
        <p:spPr>
          <a:xfrm>
            <a:off x="1028700" y="1062672"/>
            <a:ext cx="7374806" cy="4080828"/>
          </a:xfrm>
          <a:prstGeom prst="rect">
            <a:avLst/>
          </a:prstGeom>
        </p:spPr>
        <p:txBody>
          <a:bodyPr lIns="0" tIns="0" rIns="0" bIns="0" rtlCol="0" anchor="t">
            <a:spAutoFit/>
          </a:bodyPr>
          <a:lstStyle/>
          <a:p>
            <a:pPr marL="0" lvl="0" indent="0" algn="ctr">
              <a:lnSpc>
                <a:spcPts val="5462"/>
              </a:lnSpc>
              <a:spcBef>
                <a:spcPct val="0"/>
              </a:spcBef>
            </a:pPr>
            <a:r>
              <a:rPr lang="en-US" sz="3641" u="none">
                <a:solidFill>
                  <a:srgbClr val="000000"/>
                </a:solidFill>
                <a:latin typeface="Poppins Light Bold"/>
              </a:rPr>
              <a:t>Adet döneminde hijyenik ped, tampon, menstrual kap kullanılır. Kullanılan ped en geç 4-6 saatte mutlaka değiştirilmesi gereklidir!</a:t>
            </a:r>
          </a:p>
          <a:p>
            <a:pPr marL="0" lvl="0" indent="0" algn="ctr">
              <a:lnSpc>
                <a:spcPts val="5462"/>
              </a:lnSpc>
              <a:spcBef>
                <a:spcPct val="0"/>
              </a:spcBef>
            </a:pPr>
            <a:endParaRPr lang="en-US" sz="3641" u="none">
              <a:solidFill>
                <a:srgbClr val="000000"/>
              </a:solidFill>
              <a:latin typeface="Poppins Light Bold"/>
            </a:endParaRPr>
          </a:p>
        </p:txBody>
      </p:sp>
      <p:sp>
        <p:nvSpPr>
          <p:cNvPr id="8" name="TextBox 8"/>
          <p:cNvSpPr txBox="1"/>
          <p:nvPr/>
        </p:nvSpPr>
        <p:spPr>
          <a:xfrm>
            <a:off x="7832390" y="4713779"/>
            <a:ext cx="9588222" cy="4080828"/>
          </a:xfrm>
          <a:prstGeom prst="rect">
            <a:avLst/>
          </a:prstGeom>
        </p:spPr>
        <p:txBody>
          <a:bodyPr lIns="0" tIns="0" rIns="0" bIns="0" rtlCol="0" anchor="t">
            <a:spAutoFit/>
          </a:bodyPr>
          <a:lstStyle/>
          <a:p>
            <a:pPr marL="0" lvl="0" indent="0" algn="ctr">
              <a:lnSpc>
                <a:spcPts val="5462"/>
              </a:lnSpc>
              <a:spcBef>
                <a:spcPct val="0"/>
              </a:spcBef>
            </a:pPr>
            <a:r>
              <a:rPr lang="en-US" sz="3641" u="none">
                <a:solidFill>
                  <a:srgbClr val="000000"/>
                </a:solidFill>
                <a:latin typeface="Poppins Light Bold"/>
              </a:rPr>
              <a:t>Adet döneminde yaşanan karın ağrısı için</a:t>
            </a:r>
          </a:p>
          <a:p>
            <a:pPr marL="786232" lvl="1" indent="-393116">
              <a:lnSpc>
                <a:spcPts val="5462"/>
              </a:lnSpc>
              <a:buFont typeface="Arial"/>
              <a:buChar char="•"/>
            </a:pPr>
            <a:r>
              <a:rPr lang="en-US" sz="3641" u="none">
                <a:solidFill>
                  <a:srgbClr val="000000"/>
                </a:solidFill>
                <a:latin typeface="Poppins Light Bold"/>
              </a:rPr>
              <a:t>Egzersiz</a:t>
            </a:r>
          </a:p>
          <a:p>
            <a:pPr marL="786232" lvl="1" indent="-393116">
              <a:lnSpc>
                <a:spcPts val="5462"/>
              </a:lnSpc>
              <a:buFont typeface="Arial"/>
              <a:buChar char="•"/>
            </a:pPr>
            <a:r>
              <a:rPr lang="en-US" sz="3641" u="none">
                <a:solidFill>
                  <a:srgbClr val="000000"/>
                </a:solidFill>
                <a:latin typeface="Poppins Light Bold"/>
              </a:rPr>
              <a:t>Ilık duş</a:t>
            </a:r>
          </a:p>
          <a:p>
            <a:pPr marL="786232" lvl="1" indent="-393116">
              <a:lnSpc>
                <a:spcPts val="5462"/>
              </a:lnSpc>
              <a:buFont typeface="Arial"/>
              <a:buChar char="•"/>
            </a:pPr>
            <a:r>
              <a:rPr lang="en-US" sz="3641" u="none">
                <a:solidFill>
                  <a:srgbClr val="000000"/>
                </a:solidFill>
                <a:latin typeface="Poppins Light Bold"/>
              </a:rPr>
              <a:t>Ayaklara sıcak su torbası</a:t>
            </a:r>
          </a:p>
          <a:p>
            <a:pPr marL="786232" lvl="1" indent="-393116">
              <a:lnSpc>
                <a:spcPts val="5462"/>
              </a:lnSpc>
              <a:buFont typeface="Arial"/>
              <a:buChar char="•"/>
            </a:pPr>
            <a:r>
              <a:rPr lang="en-US" sz="3641" u="none">
                <a:solidFill>
                  <a:srgbClr val="000000"/>
                </a:solidFill>
                <a:latin typeface="Poppins Light Bold"/>
              </a:rPr>
              <a:t>Ağrı kesici ilaç içmek iyi gelir.</a:t>
            </a:r>
          </a:p>
          <a:p>
            <a:pPr marL="0" lvl="0" indent="0" algn="ctr">
              <a:lnSpc>
                <a:spcPts val="5462"/>
              </a:lnSpc>
              <a:spcBef>
                <a:spcPct val="0"/>
              </a:spcBef>
            </a:pPr>
            <a:endParaRPr lang="en-US" sz="3641" u="none">
              <a:solidFill>
                <a:srgbClr val="000000"/>
              </a:solidFill>
              <a:latin typeface="Poppins Light Bold"/>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530</Words>
  <Application>Microsoft Office PowerPoint</Application>
  <PresentationFormat>Özel</PresentationFormat>
  <Paragraphs>51</Paragraphs>
  <Slides>14</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14</vt:i4>
      </vt:variant>
    </vt:vector>
  </HeadingPairs>
  <TitlesOfParts>
    <vt:vector size="23" baseType="lpstr">
      <vt:lpstr>Arial</vt:lpstr>
      <vt:lpstr>Poppins Light Bold</vt:lpstr>
      <vt:lpstr>Poppins Light</vt:lpstr>
      <vt:lpstr>Poppins Medium Bold</vt:lpstr>
      <vt:lpstr>Calibri</vt:lpstr>
      <vt:lpstr>Poppins Medium</vt:lpstr>
      <vt:lpstr>Poppins Bold</vt:lpstr>
      <vt:lpstr>Arimo</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ergenlik sunu 1</dc:title>
  <cp:lastModifiedBy>dell3</cp:lastModifiedBy>
  <cp:revision>2</cp:revision>
  <dcterms:created xsi:type="dcterms:W3CDTF">2006-08-16T00:00:00Z</dcterms:created>
  <dcterms:modified xsi:type="dcterms:W3CDTF">2022-01-11T11:03:39Z</dcterms:modified>
  <dc:identifier>DAE1BxfbXHI</dc:identifier>
</cp:coreProperties>
</file>