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 Regular" charset="1" panose="020B0503030202020304"/>
      <p:regular r:id="rId10"/>
    </p:embeddedFont>
    <p:embeddedFont>
      <p:font typeface="Clear Sans Regular Bold" charset="1" panose="020B0603030202020304"/>
      <p:regular r:id="rId11"/>
    </p:embeddedFont>
    <p:embeddedFont>
      <p:font typeface="Clear Sans Regular Italics" charset="1" panose="020B0503030202090304"/>
      <p:regular r:id="rId12"/>
    </p:embeddedFont>
    <p:embeddedFont>
      <p:font typeface="Clear Sans Regular Bold Italics" charset="1" panose="020B0603030202090304"/>
      <p:regular r:id="rId13"/>
    </p:embeddedFont>
    <p:embeddedFont>
      <p:font typeface="Linux Biolinum" charset="1" panose="02000503000000000000"/>
      <p:regular r:id="rId14"/>
    </p:embeddedFont>
    <p:embeddedFont>
      <p:font typeface="Linux Biolinum Bold" charset="1" panose="02000803000000000000"/>
      <p:regular r:id="rId15"/>
    </p:embeddedFont>
    <p:embeddedFont>
      <p:font typeface="Linux Biolinum Italics" charset="1" panose="02000503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viewProps.xml" Type="http://schemas.openxmlformats.org/officeDocument/2006/relationships/viewProps"/><Relationship Id="rId30" Target="slides/slide14.xml" Type="http://schemas.openxmlformats.org/officeDocument/2006/relationships/slide"/><Relationship Id="rId31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2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4.jpe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3628336" y="-2739838"/>
            <a:ext cx="7537076" cy="725693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4659532" y="5764695"/>
            <a:ext cx="7256937" cy="698721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768670" y="2376319"/>
            <a:ext cx="10750660" cy="5534361"/>
            <a:chOff x="0" y="0"/>
            <a:chExt cx="14334213" cy="737914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92565"/>
              <a:ext cx="14334213" cy="5640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000"/>
                </a:lnSpc>
              </a:pPr>
              <a:r>
                <a:rPr lang="en-US" sz="16000">
                  <a:solidFill>
                    <a:srgbClr val="91612F"/>
                  </a:solidFill>
                  <a:latin typeface="Linux Biolinum"/>
                </a:rPr>
                <a:t>Akran</a:t>
              </a:r>
            </a:p>
            <a:p>
              <a:pPr algn="ctr">
                <a:lnSpc>
                  <a:spcPts val="16000"/>
                </a:lnSpc>
              </a:pPr>
              <a:r>
                <a:rPr lang="en-US" sz="16000">
                  <a:solidFill>
                    <a:srgbClr val="91612F"/>
                  </a:solidFill>
                  <a:latin typeface="Linux Biolinum"/>
                </a:rPr>
                <a:t>Zorbalığı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6539942"/>
              <a:ext cx="14334213" cy="84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pc="342" sz="3800">
                  <a:solidFill>
                    <a:srgbClr val="D4813E"/>
                  </a:solidFill>
                  <a:latin typeface="Clear Sans Regular"/>
                </a:rPr>
                <a:t>VELI SUNUMU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800000">
            <a:off x="-662519" y="4657168"/>
            <a:ext cx="1691219" cy="462771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253844" y="7492036"/>
            <a:ext cx="4565087" cy="449868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7259300" y="1002117"/>
            <a:ext cx="1691219" cy="462771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97449" y="-1360712"/>
            <a:ext cx="4565087" cy="4498686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4094107" y="8815070"/>
            <a:ext cx="10099785" cy="44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00"/>
              </a:lnSpc>
              <a:spcBef>
                <a:spcPct val="0"/>
              </a:spcBef>
            </a:pPr>
            <a:r>
              <a:rPr lang="en-US" u="none" sz="3200">
                <a:solidFill>
                  <a:srgbClr val="91612F"/>
                </a:solidFill>
                <a:latin typeface="Linux Biolinum"/>
              </a:rPr>
              <a:t>MAMAK REHBERLİK VE ARAŞTIRMA MERKEZİ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4077249" y="7123355"/>
            <a:ext cx="7256937" cy="69872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7259300" y="888630"/>
            <a:ext cx="1691219" cy="46277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97449" y="-1360712"/>
            <a:ext cx="4565087" cy="449868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8143" y="2000857"/>
            <a:ext cx="6794120" cy="688170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79522" y="1404438"/>
            <a:ext cx="1238886" cy="119283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/>
          <a:srcRect l="19690" t="13994" r="24891" b="10995"/>
          <a:stretch>
            <a:fillRect/>
          </a:stretch>
        </p:blipFill>
        <p:spPr>
          <a:xfrm flipH="false" flipV="false" rot="0">
            <a:off x="2418408" y="3064674"/>
            <a:ext cx="4725098" cy="4754072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9525719" y="4299258"/>
            <a:ext cx="5937130" cy="797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0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9106785" y="2348012"/>
            <a:ext cx="6774998" cy="6269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91612F"/>
                </a:solidFill>
                <a:latin typeface="Linux Biolinum Bold"/>
              </a:rPr>
              <a:t>Zorbalık Davranışı Gösteren Öğrencilerin Ortak Özellikleri</a:t>
            </a:r>
          </a:p>
          <a:p>
            <a:pPr>
              <a:lnSpc>
                <a:spcPts val="4199"/>
              </a:lnSpc>
            </a:pPr>
          </a:p>
          <a:p>
            <a:pPr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91612F"/>
                </a:solidFill>
                <a:latin typeface="Arimo"/>
              </a:rPr>
              <a:t>Genellikle benlik saygısı yüksektir.</a:t>
            </a:r>
          </a:p>
          <a:p>
            <a:pPr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91612F"/>
                </a:solidFill>
                <a:latin typeface="Arimo"/>
              </a:rPr>
              <a:t>Empati kurma yeteneği gelişmemiştir.</a:t>
            </a:r>
          </a:p>
          <a:p>
            <a:pPr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91612F"/>
                </a:solidFill>
                <a:latin typeface="Arimo"/>
              </a:rPr>
              <a:t>Sosyal becerilerde ve ilişki kurma biçimlerinde yetersizlikler olabilir.</a:t>
            </a:r>
          </a:p>
          <a:p>
            <a:pPr marL="647697" indent="-323848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91612F"/>
                </a:solidFill>
                <a:latin typeface="Arimo"/>
              </a:rPr>
              <a:t>Saldırgan ve dürtüsel yapıya sahiptir, erkeklerde fiziksel üstünlük de eşlik edebilir.</a:t>
            </a:r>
          </a:p>
          <a:p>
            <a:pPr>
              <a:lnSpc>
                <a:spcPts val="4339"/>
              </a:lnSpc>
              <a:spcBef>
                <a:spcPct val="0"/>
              </a:spcBef>
            </a:pPr>
          </a:p>
          <a:p>
            <a:pPr>
              <a:lnSpc>
                <a:spcPts val="3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518030">
            <a:off x="7704445" y="-4449083"/>
            <a:ext cx="7256937" cy="69872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800000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3479" y="-1169548"/>
            <a:ext cx="3583276" cy="353115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129996" y="3063627"/>
            <a:ext cx="13074598" cy="5132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91612F"/>
                </a:solidFill>
                <a:latin typeface="Linux Biolinum"/>
              </a:rPr>
              <a:t>Zorbalık davranışı gösteren çocuklar: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</a:p>
          <a:p>
            <a:pPr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91612F"/>
                </a:solidFill>
                <a:latin typeface="Linux Biolinum"/>
              </a:rPr>
              <a:t>Yardım edilmezse ileriki yıllarda da başkalarının üzerindeki güçlerini kötüye kullanmaya devam eder ve başkaları için bir tehdit oluşturabilirler.</a:t>
            </a:r>
          </a:p>
          <a:p>
            <a:pPr algn="ctr">
              <a:lnSpc>
                <a:spcPts val="4479"/>
              </a:lnSpc>
            </a:pPr>
          </a:p>
          <a:p>
            <a:pPr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91612F"/>
                </a:solidFill>
                <a:latin typeface="Linux Biolinum"/>
              </a:rPr>
              <a:t>Soyutlanabilir ve yalnız kalabilirler.</a:t>
            </a:r>
          </a:p>
          <a:p>
            <a:pPr algn="ctr">
              <a:lnSpc>
                <a:spcPts val="4479"/>
              </a:lnSpc>
            </a:pPr>
          </a:p>
          <a:p>
            <a:pPr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91612F"/>
                </a:solidFill>
                <a:latin typeface="Linux Biolinum"/>
              </a:rPr>
              <a:t>Başkalarıyla işbirliğinin yarattığı mutluluk, manevi tatmin gibi olumlu duygulardan yoksun kalabilirler.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2043424" y="-3858818"/>
            <a:ext cx="7256937" cy="69872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21548" r="0" b="7379"/>
          <a:stretch>
            <a:fillRect/>
          </a:stretch>
        </p:blipFill>
        <p:spPr>
          <a:xfrm flipH="false" flipV="false" rot="0">
            <a:off x="1329029" y="1922987"/>
            <a:ext cx="6696747" cy="713925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8904682" y="1783342"/>
            <a:ext cx="8214974" cy="2242854"/>
            <a:chOff x="0" y="0"/>
            <a:chExt cx="10953298" cy="299047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61925"/>
              <a:ext cx="10953298" cy="16606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91612F"/>
                  </a:solidFill>
                  <a:latin typeface="Linux Biolinum"/>
                </a:rPr>
                <a:t>Ailelere Öneriler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330235"/>
              <a:ext cx="10953298" cy="6602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400000">
            <a:off x="15572615" y="-1736148"/>
            <a:ext cx="1691219" cy="462771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18225" y="-267901"/>
            <a:ext cx="3583276" cy="3531156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8671941" y="3505696"/>
            <a:ext cx="8214974" cy="6176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 </a:t>
            </a:r>
            <a:r>
              <a:rPr lang="en-US" sz="3199">
                <a:solidFill>
                  <a:srgbClr val="C46E28"/>
                </a:solidFill>
                <a:latin typeface="Linux Biolinum"/>
              </a:rPr>
              <a:t>Çocukların, özellikle saldırgan davranışlarla istediklerini yerine getirmelerine izin verilmemeli, bu tür davranışlar pekiştirilmemelidir.</a:t>
            </a:r>
          </a:p>
          <a:p>
            <a:pPr algn="l"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 </a:t>
            </a:r>
            <a:r>
              <a:rPr lang="en-US" sz="3199">
                <a:solidFill>
                  <a:srgbClr val="C46E28"/>
                </a:solidFill>
                <a:latin typeface="Linux Biolinum"/>
              </a:rPr>
              <a:t>Çocuklara, sosyal olgunluğuna uygun görevler verilerek kendine güvenin gelişmesi yönünde desteklenmelidir. </a:t>
            </a:r>
          </a:p>
          <a:p>
            <a:pPr marL="690876" indent="-345438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 </a:t>
            </a:r>
            <a:r>
              <a:rPr lang="en-US" sz="3199">
                <a:solidFill>
                  <a:srgbClr val="C46E28"/>
                </a:solidFill>
                <a:latin typeface="Linux Biolinum"/>
              </a:rPr>
              <a:t>Çocuklar kızgın ve öfkeliyken onlarla tartışmamalı,çocuk sakinleştikten sonra bu durum birlikte konuşularak değerlendirilmelidir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42271" y="2523533"/>
            <a:ext cx="8146463" cy="120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"/>
              </a:rPr>
              <a:t>Ailelere Öneriler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518030">
            <a:off x="7704445" y="-4449083"/>
            <a:ext cx="7256937" cy="69872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800000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3479" y="-1169548"/>
            <a:ext cx="3583276" cy="353115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934722" y="3522348"/>
            <a:ext cx="5943187" cy="422506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23479" y="4053289"/>
            <a:ext cx="8720802" cy="5052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4. </a:t>
            </a:r>
            <a:r>
              <a:rPr lang="en-US" sz="3199">
                <a:solidFill>
                  <a:srgbClr val="C46E28"/>
                </a:solidFill>
                <a:latin typeface="Linux Biolinum"/>
              </a:rPr>
              <a:t>Çocuğun seyrettiği TV programları, filmler ve oynadığı bilgisayar oyunları, ilgileri konusunda dikkatli olunması gerekir. 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5. Seyredilen film ve yaşanılan gerçek olaylar üzerinde mutlaka konuşulmalı, topluma uyan veya uymayan davranışlar birlikte değerlendirilmelidir.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C46E28"/>
                </a:solidFill>
                <a:latin typeface="Linux Biolinum"/>
              </a:rPr>
              <a:t>6. Çocuklar çeşitli sosyal ve sportif alanlara yöneltilmeli, ilgi alanlarını ve hobilerini yapmaları için fırsatlar verilmelidir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-1552010" y="7389947"/>
            <a:ext cx="5161420" cy="496958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8849813" y="1168160"/>
            <a:ext cx="9111367" cy="7300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</a:p>
          <a:p>
            <a:pPr>
              <a:lnSpc>
                <a:spcPts val="4480"/>
              </a:lnSpc>
            </a:p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91612F"/>
                </a:solidFill>
                <a:latin typeface="Linux Biolinum"/>
              </a:rPr>
              <a:t>7. Aileler çocuklarıyla sorgulayıcı nitelikte değil, paylaşım amacıyla sohbet etmeli, çocuklarının arkadaşlıklarını (kendisini üzen veya kızdıran) anlamaya çalışmalıdırlar.</a:t>
            </a:r>
          </a:p>
          <a:p>
            <a:pPr>
              <a:lnSpc>
                <a:spcPts val="4480"/>
              </a:lnSpc>
            </a:p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91612F"/>
                </a:solidFill>
                <a:latin typeface="Linux Biolinum"/>
              </a:rPr>
              <a:t>8. Aileler, çocuklarının davranışları ile ilgili olarak sıklıkla öğretmenlerinden bilgi almalı ve eğer bir alanda sorun belirtilirse, çocuğuna nasıl yardım edebileceği konusunda öğretmenler ve uzmanlar ile işbirliği yapmalıdırlar.</a:t>
            </a:r>
          </a:p>
          <a:p>
            <a:pPr>
              <a:lnSpc>
                <a:spcPts val="4480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16635" y="1702648"/>
            <a:ext cx="6794120" cy="688170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1486691" y="-1275426"/>
            <a:ext cx="4207694" cy="414649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400000">
            <a:off x="15472554" y="-1915107"/>
            <a:ext cx="1691219" cy="462771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28173" y="2587041"/>
            <a:ext cx="3971043" cy="51129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8919" y="1057275"/>
            <a:ext cx="7955053" cy="797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91612F"/>
                </a:solidFill>
                <a:latin typeface="Arimo"/>
              </a:rPr>
              <a:t>BIZI DINLEDIĞINIZ IÇIN TEŞEKKÜR EDERIZ.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4119245" y="6773510"/>
            <a:ext cx="5161420" cy="496958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2358174" y="7414678"/>
            <a:ext cx="4207694" cy="414649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66890">
            <a:off x="15820388" y="-2186107"/>
            <a:ext cx="1691219" cy="462771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533109">
            <a:off x="16273638" y="209362"/>
            <a:ext cx="3583276" cy="353115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518331" y="1257300"/>
            <a:ext cx="7420772" cy="9029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049068" y="1491909"/>
            <a:ext cx="7210232" cy="730318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264572" y="8257069"/>
            <a:ext cx="3605116" cy="355267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20414" y="1028700"/>
            <a:ext cx="1238886" cy="119283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11431" t="0" r="21528" b="0"/>
          <a:stretch>
            <a:fillRect/>
          </a:stretch>
        </p:blipFill>
        <p:spPr>
          <a:xfrm flipH="false" flipV="false" rot="0">
            <a:off x="10581393" y="2221539"/>
            <a:ext cx="5872270" cy="492708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795959" y="2347401"/>
            <a:ext cx="8115300" cy="5783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4500">
                <a:solidFill>
                  <a:srgbClr val="91612F"/>
                </a:solidFill>
                <a:latin typeface="Linux Biolinum"/>
              </a:rPr>
              <a:t>Zorbalık; bir birey ya da grup tarafından savunmasız olan bir kişiye karşı yapılan, fiziksel ve/veya psikolojik sonuçları olan ve süreklilik arz eden bir saldırganlık türüdür (Olweus,1993). </a:t>
            </a:r>
          </a:p>
          <a:p>
            <a:pPr algn="ctr">
              <a:lnSpc>
                <a:spcPts val="5760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6857133"/>
            <a:ext cx="6842904" cy="1427061"/>
            <a:chOff x="0" y="0"/>
            <a:chExt cx="9123872" cy="190274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9123872" cy="5117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2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436079"/>
              <a:ext cx="9123872" cy="466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00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4077249" y="7123355"/>
            <a:ext cx="7256937" cy="698721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7259300" y="888630"/>
            <a:ext cx="1691219" cy="462771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197449" y="-1360712"/>
            <a:ext cx="4565087" cy="449868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8143" y="2000857"/>
            <a:ext cx="6794120" cy="688170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/>
          <a:srcRect l="917" t="0" r="5882" b="0"/>
          <a:stretch>
            <a:fillRect/>
          </a:stretch>
        </p:blipFill>
        <p:spPr>
          <a:xfrm flipH="false" flipV="false" rot="0">
            <a:off x="2042267" y="3202488"/>
            <a:ext cx="5680035" cy="4570822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9144000" y="2889004"/>
            <a:ext cx="6565531" cy="5181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91612F"/>
                </a:solidFill>
                <a:latin typeface="Linux Biolinum"/>
              </a:rPr>
              <a:t>Bir ya da birden çok öğrencinin kendilerinden daha güçsüz öğrencileri kasıtlı ve sürekli rahatsız etmesiyle sonuçlanan ve kurbanın kendisini koruyamayacak durumda olduğu bir saldırganlık türüdür (Pişkin, 2002).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29531" y="7925392"/>
            <a:ext cx="4197240" cy="404123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819365" y="4052785"/>
            <a:ext cx="5696994" cy="2343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"/>
              </a:rPr>
              <a:t>Zorbalık Türleri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603614" y="2313983"/>
            <a:ext cx="5074489" cy="1615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Clear Sans Regular"/>
              </a:rPr>
              <a:t>Vurmak, tekme atmak, özel bölgelerine dokunmak, saç çekmek ve kendine ait olmayan eşyaya zarar verme vb.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5400000">
            <a:off x="8129610" y="856033"/>
            <a:ext cx="1624501" cy="444515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868217" y="2371899"/>
            <a:ext cx="3411637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Fiziksel Zorbalık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743258" y="5158925"/>
            <a:ext cx="5074489" cy="802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2300">
                <a:solidFill>
                  <a:srgbClr val="91612F"/>
                </a:solidFill>
                <a:latin typeface="Clear Sans Regular"/>
              </a:rPr>
              <a:t>Alay etmek, hakaret etmek, aşağılamak, birine Küfür etmek vb.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1882903" y="6976524"/>
            <a:ext cx="5074489" cy="1525350"/>
            <a:chOff x="0" y="0"/>
            <a:chExt cx="6765985" cy="20338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36745"/>
              <a:ext cx="6765985" cy="4666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00"/>
                </a:lnSpc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708901"/>
              <a:ext cx="6765985" cy="15959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300">
                  <a:solidFill>
                    <a:srgbClr val="91612F"/>
                  </a:solidFill>
                  <a:latin typeface="Clear Sans Regular"/>
                </a:rPr>
                <a:t>Yokmuş gibi davranmak, dışlamak,dedikodu yaymak, utandırmak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0800000">
            <a:off x="-222130" y="-248092"/>
            <a:ext cx="1691219" cy="4627715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3479" y="-1169548"/>
            <a:ext cx="3583276" cy="353115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5400000">
            <a:off x="8129610" y="3361313"/>
            <a:ext cx="1624501" cy="4445153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5400000">
            <a:off x="8129610" y="5948262"/>
            <a:ext cx="1624501" cy="4445153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6719284" y="4866889"/>
            <a:ext cx="3411637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Sözel</a:t>
            </a:r>
          </a:p>
          <a:p>
            <a:pPr algn="ctr">
              <a:lnSpc>
                <a:spcPts val="5199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Zorbalık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68217" y="7549047"/>
            <a:ext cx="3608007" cy="1338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7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Duygusal</a:t>
            </a:r>
          </a:p>
          <a:p>
            <a:pPr algn="ctr">
              <a:lnSpc>
                <a:spcPts val="5147"/>
              </a:lnSpc>
            </a:pPr>
            <a:r>
              <a:rPr lang="en-US" sz="5199">
                <a:solidFill>
                  <a:srgbClr val="91612F"/>
                </a:solidFill>
                <a:latin typeface="Linux Biolinum"/>
              </a:rPr>
              <a:t>Zorbalık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3934" y="1842905"/>
            <a:ext cx="12757913" cy="2039945"/>
            <a:chOff x="0" y="0"/>
            <a:chExt cx="17010550" cy="271992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47625"/>
              <a:ext cx="17010550" cy="542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2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842575"/>
              <a:ext cx="17010550" cy="1829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863599" indent="-431800" lvl="1">
                <a:lnSpc>
                  <a:spcPts val="5599"/>
                </a:lnSpc>
                <a:buFont typeface="Arial"/>
                <a:buChar char="•"/>
              </a:pPr>
              <a:r>
                <a:rPr lang="en-US" sz="3999">
                  <a:solidFill>
                    <a:srgbClr val="91612F"/>
                  </a:solidFill>
                  <a:latin typeface="Linux Biolinum"/>
                </a:rPr>
                <a:t>Zorbalar: Kendilerinden daha güçsüz olan öğrencilere zorbaca davrananlar.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83934" y="4555647"/>
            <a:ext cx="13107024" cy="1421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7902" indent="-433951" lvl="1">
              <a:lnSpc>
                <a:spcPts val="5627"/>
              </a:lnSpc>
              <a:buFont typeface="Arial"/>
              <a:buChar char="•"/>
            </a:pPr>
            <a:r>
              <a:rPr lang="en-US" sz="4019">
                <a:solidFill>
                  <a:srgbClr val="91612F"/>
                </a:solidFill>
                <a:latin typeface="Linux Biolinum"/>
              </a:rPr>
              <a:t>Kurbanlar: Kendilerinden daha güçlü öğrencilerin zorbalıklarına uğrayanlar.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83934" y="6475270"/>
            <a:ext cx="13107024" cy="1421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7902" indent="-433951" lvl="1">
              <a:lnSpc>
                <a:spcPts val="5627"/>
              </a:lnSpc>
              <a:buFont typeface="Arial"/>
              <a:buChar char="•"/>
            </a:pPr>
            <a:r>
              <a:rPr lang="en-US" sz="4019">
                <a:solidFill>
                  <a:srgbClr val="91612F"/>
                </a:solidFill>
                <a:latin typeface="Linux Biolinum"/>
              </a:rPr>
              <a:t>Hem zorba hem de kurban olanlar: Zaman zaman zorbalık yapan, bazen de başkalarının zorbalığına uğrayanlar.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723850">
            <a:off x="13554742" y="-3183869"/>
            <a:ext cx="7256937" cy="698721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1440369" y="-2249343"/>
            <a:ext cx="4565087" cy="44986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3630832" y="5924992"/>
            <a:ext cx="7256937" cy="69872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946682" y="3052237"/>
            <a:ext cx="5219092" cy="3421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719">
                <a:solidFill>
                  <a:srgbClr val="91612F"/>
                </a:solidFill>
                <a:latin typeface="Linux Biolinum"/>
              </a:rPr>
              <a:t>Zorbalığa maruz kalanların hissettikleri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07599" y="2078662"/>
            <a:ext cx="7284579" cy="6512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7069" indent="-333535" lvl="1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Benlik saygısını yitirirler ve bunu geri kazanmak yıllarca sürebilir.</a:t>
            </a:r>
          </a:p>
          <a:p>
            <a:pPr marL="667069" indent="-333535" lvl="1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Kendine ve diğerlerine olan güvenini yitirebilirler.</a:t>
            </a:r>
          </a:p>
          <a:p>
            <a:pPr marL="667069" indent="-333535" lvl="1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Arkadaşlarından soyutlanabilir ve yalnız kalabilirler.</a:t>
            </a:r>
          </a:p>
          <a:p>
            <a:pPr marL="667069" indent="-333535" lvl="1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Depresyona girebilirler.</a:t>
            </a:r>
          </a:p>
          <a:p>
            <a:pPr marL="667069" indent="-333535" lvl="1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Devamsızlığı artabilir ya da okulu terk edebilirler.</a:t>
            </a:r>
          </a:p>
          <a:p>
            <a:pPr marL="667069" indent="-333535" lvl="1">
              <a:lnSpc>
                <a:spcPts val="4325"/>
              </a:lnSpc>
              <a:buFont typeface="Arial"/>
              <a:buChar char="•"/>
            </a:pPr>
            <a:r>
              <a:rPr lang="en-US" sz="3089">
                <a:solidFill>
                  <a:srgbClr val="91612F"/>
                </a:solidFill>
                <a:latin typeface="Linux Biolinum"/>
              </a:rPr>
              <a:t>Öfkesini başka çocuklara yönlendirebilirler.</a:t>
            </a:r>
          </a:p>
          <a:p>
            <a:pPr>
              <a:lnSpc>
                <a:spcPts val="4325"/>
              </a:lnSpc>
            </a:pP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5400000">
            <a:off x="1923990" y="2299954"/>
            <a:ext cx="459346" cy="125691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5400000">
            <a:off x="1923990" y="4515042"/>
            <a:ext cx="459346" cy="125691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5400000">
            <a:off x="1923990" y="6730130"/>
            <a:ext cx="459346" cy="125691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6592095" y="3981336"/>
            <a:ext cx="4565087" cy="449868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400000">
            <a:off x="15715172" y="-2130767"/>
            <a:ext cx="1691219" cy="4627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945769" y="-648575"/>
            <a:ext cx="4550578" cy="438144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37190" y="1482300"/>
            <a:ext cx="13022168" cy="1489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5759">
                <a:solidFill>
                  <a:srgbClr val="91612F"/>
                </a:solidFill>
                <a:latin typeface="Linux Biolinum"/>
              </a:rPr>
              <a:t>Zorbalığa uğrayan çocuk için ailenin yapması gerekenler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101689" y="2481852"/>
            <a:ext cx="3583276" cy="353115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true" rot="5131367">
            <a:off x="15631026" y="7628333"/>
            <a:ext cx="1691219" cy="462771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537190" y="4142655"/>
            <a:ext cx="12229804" cy="4025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74842" indent="-387421" lvl="1">
              <a:lnSpc>
                <a:spcPts val="5383"/>
              </a:lnSpc>
              <a:buFont typeface="Arial"/>
              <a:buChar char="•"/>
            </a:pPr>
            <a:r>
              <a:rPr lang="en-US" sz="3588">
                <a:solidFill>
                  <a:srgbClr val="91612F"/>
                </a:solidFill>
                <a:latin typeface="Linux Biolinum"/>
              </a:rPr>
              <a:t>Aşırı tepki göstermemeye ve sakin olmaya çalışın.</a:t>
            </a:r>
          </a:p>
          <a:p>
            <a:pPr algn="ctr" marL="774842" indent="-387421" lvl="1">
              <a:lnSpc>
                <a:spcPts val="5383"/>
              </a:lnSpc>
              <a:buFont typeface="Arial"/>
              <a:buChar char="•"/>
            </a:pPr>
            <a:r>
              <a:rPr lang="en-US" sz="3588">
                <a:solidFill>
                  <a:srgbClr val="91612F"/>
                </a:solidFill>
                <a:latin typeface="Linux Biolinum"/>
              </a:rPr>
              <a:t>Çocuğunuzu ve zorbalık gösteren kişi/kişileri suçlamaktan kaçının. </a:t>
            </a:r>
          </a:p>
          <a:p>
            <a:pPr algn="ctr" marL="774842" indent="-387421" lvl="1">
              <a:lnSpc>
                <a:spcPts val="5383"/>
              </a:lnSpc>
              <a:buFont typeface="Arial"/>
              <a:buChar char="•"/>
            </a:pPr>
            <a:r>
              <a:rPr lang="en-US" sz="3588">
                <a:solidFill>
                  <a:srgbClr val="91612F"/>
                </a:solidFill>
                <a:latin typeface="Linux Biolinum"/>
              </a:rPr>
              <a:t>Çocuğunuzu karşınıza alıp onunla konuşmaya çalışın.</a:t>
            </a:r>
          </a:p>
          <a:p>
            <a:pPr algn="ctr" marL="774842" indent="-387421" lvl="1">
              <a:lnSpc>
                <a:spcPts val="5383"/>
              </a:lnSpc>
              <a:buFont typeface="Arial"/>
              <a:buChar char="•"/>
            </a:pPr>
            <a:r>
              <a:rPr lang="en-US" sz="3588">
                <a:solidFill>
                  <a:srgbClr val="91612F"/>
                </a:solidFill>
                <a:latin typeface="Linux Biolinum"/>
              </a:rPr>
              <a:t>Daha sonra çocuğunuzun duygularını ifade etmesi yönünde cesaretlendirin ve onu dinleyin.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945769" y="-648575"/>
            <a:ext cx="4550578" cy="438144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37190" y="1482300"/>
            <a:ext cx="13022168" cy="1489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5759">
                <a:solidFill>
                  <a:srgbClr val="91612F"/>
                </a:solidFill>
                <a:latin typeface="Linux Biolinum"/>
              </a:rPr>
              <a:t>Zorbalığa uğrayan çocuk için ailenin yapması gerekenler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101689" y="2481852"/>
            <a:ext cx="3583276" cy="353115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true" rot="5131367">
            <a:off x="15631026" y="7628333"/>
            <a:ext cx="1691219" cy="462771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933372" y="3366943"/>
            <a:ext cx="12229804" cy="5551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0074" indent="-355037" lvl="1">
              <a:lnSpc>
                <a:spcPts val="4933"/>
              </a:lnSpc>
              <a:buFont typeface="Arial"/>
              <a:buChar char="•"/>
            </a:pPr>
            <a:r>
              <a:rPr lang="en-US" sz="3288">
                <a:solidFill>
                  <a:srgbClr val="91612F"/>
                </a:solidFill>
                <a:latin typeface="Linux Biolinum"/>
              </a:rPr>
              <a:t>Yaşadığı korku, kaygı, utanç, suçluluk gibi olumsuz duygularının normal olduğunu, ne olursa olsun onun yanında olduğunuzu belirtin, hissettirin ve ona güven vermeye çalışın. </a:t>
            </a:r>
          </a:p>
          <a:p>
            <a:pPr algn="ctr" marL="710074" indent="-355037" lvl="1">
              <a:lnSpc>
                <a:spcPts val="4933"/>
              </a:lnSpc>
              <a:buFont typeface="Arial"/>
              <a:buChar char="•"/>
            </a:pPr>
            <a:r>
              <a:rPr lang="en-US" sz="3288">
                <a:solidFill>
                  <a:srgbClr val="91612F"/>
                </a:solidFill>
                <a:latin typeface="Arimo"/>
              </a:rPr>
              <a:t>Şiddet gösteren kişi/kişilerin amacının özellikle kendisini korkutmaya, kontrol etmeye çalıştığını ve bu durumda onun suçu olmadığını, utanmaması gerektiğini anlatın.</a:t>
            </a:r>
          </a:p>
          <a:p>
            <a:pPr algn="ctr" marL="710074" indent="-355037" lvl="1">
              <a:lnSpc>
                <a:spcPts val="4933"/>
              </a:lnSpc>
              <a:buFont typeface="Arial"/>
              <a:buChar char="•"/>
            </a:pPr>
            <a:r>
              <a:rPr lang="en-US" sz="3288">
                <a:solidFill>
                  <a:srgbClr val="91612F"/>
                </a:solidFill>
                <a:latin typeface="Arimo"/>
              </a:rPr>
              <a:t>Çocuğunuzun bundan sonraki ne tür tepkiler gösterebileceği üzerinde durun. </a:t>
            </a:r>
          </a:p>
          <a:p>
            <a:pPr algn="ctr">
              <a:lnSpc>
                <a:spcPts val="4933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945769" y="-648575"/>
            <a:ext cx="4550578" cy="438144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37190" y="1482300"/>
            <a:ext cx="13022168" cy="1489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5759">
                <a:solidFill>
                  <a:srgbClr val="91612F"/>
                </a:solidFill>
                <a:latin typeface="Linux Biolinum"/>
              </a:rPr>
              <a:t>Zorbalığa uğrayan çocuk için ailenin yapması gerekenler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101689" y="2481852"/>
            <a:ext cx="3583276" cy="353115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true" rot="5131367">
            <a:off x="15631026" y="7628333"/>
            <a:ext cx="1691219" cy="462771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520241" y="3712659"/>
            <a:ext cx="12939446" cy="4572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53252" indent="-376626" lvl="1">
              <a:lnSpc>
                <a:spcPts val="5233"/>
              </a:lnSpc>
              <a:buFont typeface="Arial"/>
              <a:buChar char="•"/>
            </a:pPr>
            <a:r>
              <a:rPr lang="en-US" sz="3488">
                <a:solidFill>
                  <a:srgbClr val="91612F"/>
                </a:solidFill>
                <a:latin typeface="Linux Biolinum"/>
              </a:rPr>
              <a:t>Çocuğunuza özellikle, şiddete şiddet ile tepki vermemesi konusunu vurgulayın.</a:t>
            </a:r>
          </a:p>
          <a:p>
            <a:pPr algn="ctr" marL="753252" indent="-376626" lvl="1">
              <a:lnSpc>
                <a:spcPts val="5233"/>
              </a:lnSpc>
              <a:buFont typeface="Arial"/>
              <a:buChar char="•"/>
            </a:pPr>
            <a:r>
              <a:rPr lang="en-US" sz="3488">
                <a:solidFill>
                  <a:srgbClr val="91612F"/>
                </a:solidFill>
                <a:latin typeface="Arimo"/>
              </a:rPr>
              <a:t>Çocuğunuzun öğretmeni/öğretmenleri, okul idarecileri ve rehber öğretmenleriyle durumu paylaşarak ayrıntılı bilgi almaya çalışın. </a:t>
            </a:r>
          </a:p>
          <a:p>
            <a:pPr algn="ctr" marL="753252" indent="-376626" lvl="1">
              <a:lnSpc>
                <a:spcPts val="5233"/>
              </a:lnSpc>
              <a:buFont typeface="Arial"/>
              <a:buChar char="•"/>
            </a:pPr>
            <a:r>
              <a:rPr lang="en-US" sz="3488">
                <a:solidFill>
                  <a:srgbClr val="91612F"/>
                </a:solidFill>
                <a:latin typeface="Arimo"/>
              </a:rPr>
              <a:t>Eğer önerileri arasında profesyonel bir yardım alması var ise psikolog, psikiyatrist gibi kişilere başvurarak yardım alın.</a:t>
            </a:r>
          </a:p>
          <a:p>
            <a:pPr algn="ctr">
              <a:lnSpc>
                <a:spcPts val="5233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DAE5V16nZaM</dc:identifier>
  <dcterms:modified xsi:type="dcterms:W3CDTF">2011-08-01T06:04:30Z</dcterms:modified>
  <cp:revision>1</cp:revision>
  <dc:title>Akran Zorbalığı</dc:title>
</cp:coreProperties>
</file>