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bril Fatface" charset="1" panose="02000503000000020003"/>
      <p:regular r:id="rId10"/>
    </p:embeddedFont>
    <p:embeddedFont>
      <p:font typeface="Abril Fatface Italics" charset="1" panose="02000503000000020003"/>
      <p:regular r:id="rId11"/>
    </p:embeddedFont>
    <p:embeddedFont>
      <p:font typeface="Clear Sans Regular" charset="1" panose="020B0503030202020304"/>
      <p:regular r:id="rId12"/>
    </p:embeddedFont>
    <p:embeddedFont>
      <p:font typeface="Clear Sans Regular Bold" charset="1" panose="020B0603030202020304"/>
      <p:regular r:id="rId13"/>
    </p:embeddedFont>
    <p:embeddedFont>
      <p:font typeface="Clear Sans Regular Italics" charset="1" panose="020B0503030202090304"/>
      <p:regular r:id="rId14"/>
    </p:embeddedFont>
    <p:embeddedFont>
      <p:font typeface="Clear Sans Regular Bold Italics" charset="1" panose="020B0603030202090304"/>
      <p:regular r:id="rId15"/>
    </p:embeddedFont>
    <p:embeddedFont>
      <p:font typeface="Telegraf Bold" charset="1" panose="00000800000000000000"/>
      <p:regular r:id="rId16"/>
    </p:embeddedFont>
    <p:embeddedFont>
      <p:font typeface="Telegraf Bold Bold" charset="1" panose="00000A00000000000000"/>
      <p:regular r:id="rId17"/>
    </p:embeddedFont>
    <p:embeddedFont>
      <p:font typeface="Telegraf Medium" charset="1" panose="00000600000000000000"/>
      <p:regular r:id="rId18"/>
    </p:embeddedFont>
    <p:embeddedFont>
      <p:font typeface="Telegraf Medium Bold" charset="1" panose="00000900000000000000"/>
      <p:regular r:id="rId19"/>
    </p:embeddedFont>
    <p:embeddedFont>
      <p:font typeface="Jingleberry" charset="1" panose="02000A03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slides/slide1.xml" Type="http://schemas.openxmlformats.org/officeDocument/2006/relationships/slide"/><Relationship Id="rId22" Target="slides/slide2.xml" Type="http://schemas.openxmlformats.org/officeDocument/2006/relationships/slide"/><Relationship Id="rId23" Target="slides/slide3.xml" Type="http://schemas.openxmlformats.org/officeDocument/2006/relationships/slide"/><Relationship Id="rId24" Target="slides/slide4.xml" Type="http://schemas.openxmlformats.org/officeDocument/2006/relationships/slide"/><Relationship Id="rId25" Target="slides/slide5.xml" Type="http://schemas.openxmlformats.org/officeDocument/2006/relationships/slide"/><Relationship Id="rId26" Target="slides/slide6.xml" Type="http://schemas.openxmlformats.org/officeDocument/2006/relationships/slide"/><Relationship Id="rId27" Target="slides/slide7.xml" Type="http://schemas.openxmlformats.org/officeDocument/2006/relationships/slide"/><Relationship Id="rId28" Target="slides/slide8.xml" Type="http://schemas.openxmlformats.org/officeDocument/2006/relationships/slide"/><Relationship Id="rId29" Target="slides/slide9.xml" Type="http://schemas.openxmlformats.org/officeDocument/2006/relationships/slide"/><Relationship Id="rId3" Target="viewProps.xml" Type="http://schemas.openxmlformats.org/officeDocument/2006/relationships/viewProps"/><Relationship Id="rId30" Target="slides/slide10.xml" Type="http://schemas.openxmlformats.org/officeDocument/2006/relationships/slide"/><Relationship Id="rId31" Target="slides/slide11.xml" Type="http://schemas.openxmlformats.org/officeDocument/2006/relationships/slide"/><Relationship Id="rId32" Target="slides/slide12.xml" Type="http://schemas.openxmlformats.org/officeDocument/2006/relationships/slide"/><Relationship Id="rId33" Target="slides/slide13.xml" Type="http://schemas.openxmlformats.org/officeDocument/2006/relationships/slide"/><Relationship Id="rId34" Target="slides/slide14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svg" Type="http://schemas.openxmlformats.org/officeDocument/2006/relationships/image"/><Relationship Id="rId4" Target="../media/image35.png" Type="http://schemas.openxmlformats.org/officeDocument/2006/relationships/image"/><Relationship Id="rId5" Target="../media/image36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Relationship Id="rId3" Target="../media/image40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png" Type="http://schemas.openxmlformats.org/officeDocument/2006/relationships/image"/><Relationship Id="rId3" Target="../media/image46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Relationship Id="rId3" Target="../media/image50.svg" Type="http://schemas.openxmlformats.org/officeDocument/2006/relationships/image"/><Relationship Id="rId4" Target="../media/image51.png" Type="http://schemas.openxmlformats.org/officeDocument/2006/relationships/image"/><Relationship Id="rId5" Target="../media/image52.svg" Type="http://schemas.openxmlformats.org/officeDocument/2006/relationships/image"/><Relationship Id="rId6" Target="../media/image43.png" Type="http://schemas.openxmlformats.org/officeDocument/2006/relationships/image"/><Relationship Id="rId7" Target="../media/image44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5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png" Type="http://schemas.openxmlformats.org/officeDocument/2006/relationships/image"/><Relationship Id="rId11" Target="../media/image28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sv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svg" Type="http://schemas.openxmlformats.org/officeDocument/2006/relationships/image"/><Relationship Id="rId4" Target="../media/image35.png" Type="http://schemas.openxmlformats.org/officeDocument/2006/relationships/image"/><Relationship Id="rId5" Target="../media/image36.svg" Type="http://schemas.openxmlformats.org/officeDocument/2006/relationships/image"/><Relationship Id="rId6" Target="../media/image37.png" Type="http://schemas.openxmlformats.org/officeDocument/2006/relationships/image"/><Relationship Id="rId7" Target="../media/image3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Relationship Id="rId3" Target="../media/image4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png" Type="http://schemas.openxmlformats.org/officeDocument/2006/relationships/image"/><Relationship Id="rId3" Target="../media/image42.svg" Type="http://schemas.openxmlformats.org/officeDocument/2006/relationships/image"/><Relationship Id="rId4" Target="../media/image43.png" Type="http://schemas.openxmlformats.org/officeDocument/2006/relationships/image"/><Relationship Id="rId5" Target="../media/image4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png" Type="http://schemas.openxmlformats.org/officeDocument/2006/relationships/image"/><Relationship Id="rId3" Target="../media/image46.svg" Type="http://schemas.openxmlformats.org/officeDocument/2006/relationships/image"/><Relationship Id="rId4" Target="../media/image47.png" Type="http://schemas.openxmlformats.org/officeDocument/2006/relationships/image"/><Relationship Id="rId5" Target="../media/image4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Relationship Id="rId3" Target="../media/image50.svg" Type="http://schemas.openxmlformats.org/officeDocument/2006/relationships/image"/><Relationship Id="rId4" Target="../media/image51.png" Type="http://schemas.openxmlformats.org/officeDocument/2006/relationships/image"/><Relationship Id="rId5" Target="../media/image52.svg" Type="http://schemas.openxmlformats.org/officeDocument/2006/relationships/image"/><Relationship Id="rId6" Target="../media/image43.png" Type="http://schemas.openxmlformats.org/officeDocument/2006/relationships/image"/><Relationship Id="rId7" Target="../media/image44.svg" Type="http://schemas.openxmlformats.org/officeDocument/2006/relationships/image"/><Relationship Id="rId8" Target="../media/image53.png" Type="http://schemas.openxmlformats.org/officeDocument/2006/relationships/image"/><Relationship Id="rId9" Target="../media/image5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Relationship Id="rId3" Target="../media/image4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FD1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269931">
            <a:off x="17003502" y="2882213"/>
            <a:ext cx="1353652" cy="158743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128" b="10479"/>
          <a:stretch>
            <a:fillRect/>
          </a:stretch>
        </p:blipFill>
        <p:spPr>
          <a:xfrm flipH="false" flipV="false" rot="-1231150">
            <a:off x="1043062" y="-2455266"/>
            <a:ext cx="5053887" cy="483795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true" flipV="false" rot="-1411738">
            <a:off x="-1735952" y="5224724"/>
            <a:ext cx="5529305" cy="7490438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true" flipV="false" rot="-1832574">
            <a:off x="13641409" y="6345137"/>
            <a:ext cx="6496445" cy="647282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3280583">
            <a:off x="170779" y="4332786"/>
            <a:ext cx="865853" cy="1015393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188846">
            <a:off x="427133" y="5124891"/>
            <a:ext cx="617995" cy="724728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597175">
            <a:off x="2635874" y="8152089"/>
            <a:ext cx="2552102" cy="3366081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541047">
            <a:off x="15190548" y="-1051112"/>
            <a:ext cx="5090523" cy="4627748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28424" t="0" r="0" b="0"/>
          <a:stretch>
            <a:fillRect/>
          </a:stretch>
        </p:blipFill>
        <p:spPr>
          <a:xfrm flipH="false" flipV="false" rot="-5888056">
            <a:off x="7498749" y="-3179205"/>
            <a:ext cx="3154571" cy="4906934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 rot="0">
            <a:off x="2326092" y="4069993"/>
            <a:ext cx="13635816" cy="2147014"/>
            <a:chOff x="0" y="0"/>
            <a:chExt cx="18181088" cy="2862685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-85725"/>
              <a:ext cx="18181088" cy="1863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559"/>
                </a:lnSpc>
              </a:pPr>
              <a:r>
                <a:rPr lang="en-US" sz="8799">
                  <a:solidFill>
                    <a:srgbClr val="2A2952"/>
                  </a:solidFill>
                  <a:latin typeface="Jingleberry Bold"/>
                </a:rPr>
                <a:t>AKRAN ZORBALIĞI NEDIR?</a:t>
              </a:r>
            </a:p>
          </p:txBody>
        </p:sp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7872326" y="2007718"/>
              <a:ext cx="2436437" cy="854968"/>
            </a:xfrm>
            <a:prstGeom prst="rect">
              <a:avLst/>
            </a:prstGeom>
          </p:spPr>
        </p:pic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8748774">
            <a:off x="11951944" y="8905951"/>
            <a:ext cx="2290766" cy="2550448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24709" t="0" r="18340" b="0"/>
          <a:stretch>
            <a:fillRect/>
          </a:stretch>
        </p:blipFill>
        <p:spPr>
          <a:xfrm flipH="false" flipV="false" rot="10427415">
            <a:off x="13061031" y="7835436"/>
            <a:ext cx="804986" cy="1573735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22085" t="0" r="16017" b="0"/>
          <a:stretch>
            <a:fillRect/>
          </a:stretch>
        </p:blipFill>
        <p:spPr>
          <a:xfrm flipH="false" flipV="false" rot="4177288">
            <a:off x="14661849" y="1069540"/>
            <a:ext cx="703515" cy="1265426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21970" t="0" r="14794" b="0"/>
          <a:stretch>
            <a:fillRect/>
          </a:stretch>
        </p:blipFill>
        <p:spPr>
          <a:xfrm flipH="false" flipV="false" rot="5101081">
            <a:off x="14419390" y="646971"/>
            <a:ext cx="463376" cy="815847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0" t="0" r="18701" b="0"/>
          <a:stretch>
            <a:fillRect/>
          </a:stretch>
        </p:blipFill>
        <p:spPr>
          <a:xfrm flipH="false" flipV="false" rot="6515010">
            <a:off x="13898826" y="-603282"/>
            <a:ext cx="1023242" cy="1401295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238726">
            <a:off x="-1694321" y="-983038"/>
            <a:ext cx="4099606" cy="4491600"/>
          </a:xfrm>
          <a:prstGeom prst="rect">
            <a:avLst/>
          </a:prstGeom>
        </p:spPr>
      </p:pic>
      <p:sp>
        <p:nvSpPr>
          <p:cNvPr name="TextBox 20" id="20"/>
          <p:cNvSpPr txBox="true"/>
          <p:nvPr/>
        </p:nvSpPr>
        <p:spPr>
          <a:xfrm rot="0">
            <a:off x="5097664" y="8536579"/>
            <a:ext cx="7999663" cy="55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79"/>
              </a:lnSpc>
              <a:spcBef>
                <a:spcPct val="0"/>
              </a:spcBef>
            </a:pPr>
            <a:r>
              <a:rPr lang="en-US" u="none" sz="3399">
                <a:solidFill>
                  <a:srgbClr val="2A2952"/>
                </a:solidFill>
                <a:latin typeface="Jingleberry Bold"/>
              </a:rPr>
              <a:t>MAMAK REHBERLİK VE ARAŞTIRMA MERKEZİ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4B9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0"/>
            <a:ext cx="9144000" cy="10287000"/>
            <a:chOff x="0" y="0"/>
            <a:chExt cx="3093156" cy="347980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093156" cy="3479800"/>
            </a:xfrm>
            <a:custGeom>
              <a:avLst/>
              <a:gdLst/>
              <a:ahLst/>
              <a:cxnLst/>
              <a:rect r="r" b="b" t="t" l="l"/>
              <a:pathLst>
                <a:path h="3479800" w="3093156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565241" y="8031297"/>
            <a:ext cx="3900206" cy="2893244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002724">
            <a:off x="15842739" y="-135903"/>
            <a:ext cx="3900206" cy="2893244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-5400000">
            <a:off x="8938738" y="4722259"/>
            <a:ext cx="1253006" cy="842482"/>
            <a:chOff x="0" y="0"/>
            <a:chExt cx="1930400" cy="1297940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r="r" b="b" t="t" l="l"/>
              <a:pathLst>
                <a:path h="1297940" w="193040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E4B9FA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4159471" y="8711565"/>
            <a:ext cx="1271004" cy="539059"/>
            <a:chOff x="0" y="0"/>
            <a:chExt cx="2527300" cy="1071880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r="r" b="b" t="t" l="l"/>
              <a:pathLst>
                <a:path h="1071880" w="252730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name="TextBox 10" id="10"/>
          <p:cNvSpPr txBox="true"/>
          <p:nvPr/>
        </p:nvSpPr>
        <p:spPr>
          <a:xfrm rot="0">
            <a:off x="767267" y="1012194"/>
            <a:ext cx="7693950" cy="8119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780"/>
              </a:lnSpc>
              <a:spcBef>
                <a:spcPct val="0"/>
              </a:spcBef>
            </a:pPr>
            <a:r>
              <a:rPr lang="en-US" sz="7700">
                <a:solidFill>
                  <a:srgbClr val="672D82"/>
                </a:solidFill>
                <a:latin typeface="Clear Sans Regular Bold"/>
              </a:rPr>
              <a:t>ZORBALIK DAVRANIŞI GÖSTEREN ÖĞRENCILERIN ORTAK ÖZELLIKLERI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422920" y="1059819"/>
            <a:ext cx="6836380" cy="82627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74"/>
              </a:lnSpc>
            </a:pPr>
            <a:r>
              <a:rPr lang="en-US" sz="4696">
                <a:solidFill>
                  <a:srgbClr val="672D82"/>
                </a:solidFill>
                <a:latin typeface="Clear Sans Regular Bold"/>
              </a:rPr>
              <a:t>Empati kurma yeteneği gelişmemiştir. Sosyal becerilerde ve ilişki kurma biçimlerinde yetersizlikler olabilir. Saldırgan ve dürtüsel yapıya sahiptir, erkeklerde fiziksel üstünlük de eşlik edebilir.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1E1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0"/>
            <a:ext cx="9144000" cy="10287000"/>
            <a:chOff x="0" y="0"/>
            <a:chExt cx="3093156" cy="347980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093156" cy="3479800"/>
            </a:xfrm>
            <a:custGeom>
              <a:avLst/>
              <a:gdLst/>
              <a:ahLst/>
              <a:cxnLst/>
              <a:rect r="r" b="b" t="t" l="l"/>
              <a:pathLst>
                <a:path h="3479800" w="3093156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4159471" y="8502015"/>
            <a:ext cx="1271004" cy="539059"/>
            <a:chOff x="0" y="0"/>
            <a:chExt cx="2527300" cy="107188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r="r" b="b" t="t" l="l"/>
              <a:pathLst>
                <a:path h="1071880" w="252730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564587" y="8032662"/>
            <a:ext cx="3944331" cy="3929988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-1328526">
            <a:off x="1613515" y="8869768"/>
            <a:ext cx="2424010" cy="2415196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-5400000">
            <a:off x="8938738" y="5042278"/>
            <a:ext cx="1253006" cy="842482"/>
            <a:chOff x="0" y="0"/>
            <a:chExt cx="1930400" cy="1297940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r="r" b="b" t="t" l="l"/>
              <a:pathLst>
                <a:path h="1297940" w="193040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name="Group 10" id="10"/>
          <p:cNvGrpSpPr/>
          <p:nvPr/>
        </p:nvGrpSpPr>
        <p:grpSpPr>
          <a:xfrm rot="-5400000">
            <a:off x="8938738" y="4722259"/>
            <a:ext cx="1253006" cy="842482"/>
            <a:chOff x="0" y="0"/>
            <a:chExt cx="1930400" cy="1297940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r="r" b="b" t="t" l="l"/>
              <a:pathLst>
                <a:path h="1297940" w="193040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D1E1AD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028700" y="4302761"/>
            <a:ext cx="7560469" cy="1510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320"/>
              </a:lnSpc>
              <a:spcBef>
                <a:spcPct val="0"/>
              </a:spcBef>
            </a:pPr>
            <a:r>
              <a:rPr lang="en-US" sz="8800">
                <a:solidFill>
                  <a:srgbClr val="5C7424"/>
                </a:solidFill>
                <a:latin typeface="Clear Sans Regular Bold"/>
              </a:rPr>
              <a:t>ZORBA MISIN?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623864" y="1603057"/>
            <a:ext cx="6927703" cy="7004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77238" indent="-388619" lvl="1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5C7424"/>
                </a:solidFill>
                <a:latin typeface="Clear Sans Regular Bold"/>
              </a:rPr>
              <a:t>Birini üzdüğün zaman mutlu olur musun?</a:t>
            </a:r>
          </a:p>
          <a:p>
            <a:pPr marL="777238" indent="-388619" lvl="1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5C7424"/>
                </a:solidFill>
                <a:latin typeface="Arimo Bold"/>
              </a:rPr>
              <a:t>Rahatlamak için başkalarına sataşır mısın?</a:t>
            </a:r>
          </a:p>
          <a:p>
            <a:pPr marL="777238" indent="-388619" lvl="1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5C7424"/>
                </a:solidFill>
                <a:latin typeface="Arimo Bold"/>
              </a:rPr>
              <a:t>Diğer insanların senden korkmasından hoşlanır mısın?</a:t>
            </a:r>
          </a:p>
          <a:p>
            <a:pPr marL="777238" indent="-388619" lvl="1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5C7424"/>
                </a:solidFill>
                <a:latin typeface="Arimo Bold"/>
              </a:rPr>
              <a:t>Başkalarının üzülmesi seni mutlu eder mi?</a:t>
            </a:r>
          </a:p>
          <a:p>
            <a:pPr algn="l" marL="777238" indent="-388619" lvl="1">
              <a:lnSpc>
                <a:spcPts val="5039"/>
              </a:lnSpc>
              <a:buFont typeface="Arial"/>
              <a:buChar char="•"/>
            </a:pPr>
            <a:r>
              <a:rPr lang="en-US" sz="3599">
                <a:solidFill>
                  <a:srgbClr val="5C7424"/>
                </a:solidFill>
                <a:latin typeface="Arimo Bold"/>
              </a:rPr>
              <a:t>İnsanlar seni zorba biri olarak mı tanıyor?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462922" y="-523875"/>
            <a:ext cx="1529327" cy="3234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902"/>
              </a:lnSpc>
              <a:spcBef>
                <a:spcPct val="0"/>
              </a:spcBef>
            </a:pPr>
            <a:r>
              <a:rPr lang="en-US" sz="17787">
                <a:solidFill>
                  <a:srgbClr val="FFFFFF"/>
                </a:solidFill>
                <a:latin typeface="Telegraf Bold"/>
              </a:rPr>
              <a:t>?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FD1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0"/>
            <a:ext cx="9144000" cy="10287000"/>
            <a:chOff x="0" y="0"/>
            <a:chExt cx="3093156" cy="347980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093156" cy="3479800"/>
            </a:xfrm>
            <a:custGeom>
              <a:avLst/>
              <a:gdLst/>
              <a:ahLst/>
              <a:cxnLst/>
              <a:rect r="r" b="b" t="t" l="l"/>
              <a:pathLst>
                <a:path h="3479800" w="3093156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09181" y="8981094"/>
            <a:ext cx="1873061" cy="1873061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FD1C2"/>
            </a:solid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3415444">
            <a:off x="16370254" y="405050"/>
            <a:ext cx="2474449" cy="3769937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-5400000">
            <a:off x="8938738" y="4722259"/>
            <a:ext cx="1253006" cy="842482"/>
            <a:chOff x="0" y="0"/>
            <a:chExt cx="1930400" cy="1297940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r="r" b="b" t="t" l="l"/>
              <a:pathLst>
                <a:path h="1297940" w="193040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9FD1C2"/>
            </a:solid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4159471" y="8711565"/>
            <a:ext cx="1271004" cy="539059"/>
            <a:chOff x="0" y="0"/>
            <a:chExt cx="2527300" cy="1071880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r="r" b="b" t="t" l="l"/>
              <a:pathLst>
                <a:path h="1071880" w="252730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name="TextBox 11" id="11"/>
          <p:cNvSpPr txBox="true"/>
          <p:nvPr/>
        </p:nvSpPr>
        <p:spPr>
          <a:xfrm rot="0">
            <a:off x="1028700" y="3655698"/>
            <a:ext cx="7430368" cy="2823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1340"/>
              </a:lnSpc>
              <a:spcBef>
                <a:spcPct val="0"/>
              </a:spcBef>
            </a:pPr>
            <a:r>
              <a:rPr lang="en-US" sz="8100">
                <a:solidFill>
                  <a:srgbClr val="2A2952"/>
                </a:solidFill>
                <a:latin typeface="Clear Sans Regular Bold"/>
              </a:rPr>
              <a:t>SEYIRCI NELER YAPABILIR?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04270" y="1905063"/>
            <a:ext cx="7403208" cy="6684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48323" indent="-374162" lvl="1">
              <a:lnSpc>
                <a:spcPts val="4852"/>
              </a:lnSpc>
              <a:buFont typeface="Arial"/>
              <a:buChar char="•"/>
            </a:pPr>
            <a:r>
              <a:rPr lang="en-US" sz="3466">
                <a:solidFill>
                  <a:srgbClr val="2A2952"/>
                </a:solidFill>
                <a:latin typeface="Clear Sans Regular Bold"/>
              </a:rPr>
              <a:t>Olayları izlemeye dalmayın.</a:t>
            </a:r>
          </a:p>
          <a:p>
            <a:pPr marL="748323" indent="-374162" lvl="1">
              <a:lnSpc>
                <a:spcPts val="4852"/>
              </a:lnSpc>
              <a:buFont typeface="Arial"/>
              <a:buChar char="•"/>
            </a:pPr>
            <a:r>
              <a:rPr lang="en-US" sz="3466">
                <a:solidFill>
                  <a:srgbClr val="2A2952"/>
                </a:solidFill>
                <a:latin typeface="Clear Sans Regular Bold"/>
              </a:rPr>
              <a:t>Zorbaya durmasını söyleyin.</a:t>
            </a:r>
          </a:p>
          <a:p>
            <a:pPr marL="748323" indent="-374162" lvl="1">
              <a:lnSpc>
                <a:spcPts val="4852"/>
              </a:lnSpc>
              <a:buFont typeface="Arial"/>
              <a:buChar char="•"/>
            </a:pPr>
            <a:r>
              <a:rPr lang="en-US" sz="3466">
                <a:solidFill>
                  <a:srgbClr val="2A2952"/>
                </a:solidFill>
                <a:latin typeface="Clear Sans Regular Bold"/>
              </a:rPr>
              <a:t>Zorbalığa maruz kalan kişiye iyi davranın.</a:t>
            </a:r>
          </a:p>
          <a:p>
            <a:pPr marL="748323" indent="-374162" lvl="1">
              <a:lnSpc>
                <a:spcPts val="4852"/>
              </a:lnSpc>
              <a:buFont typeface="Arial"/>
              <a:buChar char="•"/>
            </a:pPr>
            <a:r>
              <a:rPr lang="en-US" sz="3466">
                <a:solidFill>
                  <a:srgbClr val="2A2952"/>
                </a:solidFill>
                <a:latin typeface="Clear Sans Regular Bold"/>
              </a:rPr>
              <a:t>Zorbalığa maruz kalan kişiyi sizinle gelmeye ikna edin.</a:t>
            </a:r>
          </a:p>
          <a:p>
            <a:pPr marL="748323" indent="-374162" lvl="1">
              <a:lnSpc>
                <a:spcPts val="4852"/>
              </a:lnSpc>
              <a:buFont typeface="Arial"/>
              <a:buChar char="•"/>
            </a:pPr>
            <a:r>
              <a:rPr lang="en-US" sz="3466">
                <a:solidFill>
                  <a:srgbClr val="2A2952"/>
                </a:solidFill>
                <a:latin typeface="Clear Sans Regular Bold"/>
              </a:rPr>
              <a:t>Bir yetişkine olayı anlatın.</a:t>
            </a:r>
          </a:p>
          <a:p>
            <a:pPr marL="748323" indent="-374162" lvl="1">
              <a:lnSpc>
                <a:spcPts val="4852"/>
              </a:lnSpc>
              <a:buFont typeface="Arial"/>
              <a:buChar char="•"/>
            </a:pPr>
            <a:r>
              <a:rPr lang="en-US" sz="3466">
                <a:solidFill>
                  <a:srgbClr val="2A2952"/>
                </a:solidFill>
                <a:latin typeface="Clear Sans Regular Bold"/>
              </a:rPr>
              <a:t>Davranışlarınızla zorbaya güç vermeyin.</a:t>
            </a:r>
          </a:p>
          <a:p>
            <a:pPr algn="l" marL="748323" indent="-374162" lvl="1">
              <a:lnSpc>
                <a:spcPts val="4852"/>
              </a:lnSpc>
              <a:buFont typeface="Arial"/>
              <a:buChar char="•"/>
            </a:pPr>
            <a:r>
              <a:rPr lang="en-US" sz="3466">
                <a:solidFill>
                  <a:srgbClr val="2A2952"/>
                </a:solidFill>
                <a:latin typeface="Clear Sans Regular Bold"/>
              </a:rPr>
              <a:t>Unutmayın, siz de bir gün zorbalığa maruz kalabilirsiniz!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462922" y="-523875"/>
            <a:ext cx="1529327" cy="3234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902"/>
              </a:lnSpc>
              <a:spcBef>
                <a:spcPct val="0"/>
              </a:spcBef>
            </a:pPr>
            <a:r>
              <a:rPr lang="en-US" sz="17787">
                <a:solidFill>
                  <a:srgbClr val="FFFFFF"/>
                </a:solidFill>
                <a:latin typeface="Telegraf Bold"/>
              </a:rPr>
              <a:t>?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9C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0"/>
            <a:ext cx="9144000" cy="10287000"/>
            <a:chOff x="0" y="0"/>
            <a:chExt cx="3093156" cy="347980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093156" cy="3479800"/>
            </a:xfrm>
            <a:custGeom>
              <a:avLst/>
              <a:gdLst/>
              <a:ahLst/>
              <a:cxnLst/>
              <a:rect r="r" b="b" t="t" l="l"/>
              <a:pathLst>
                <a:path h="3479800" w="3093156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-529619">
            <a:off x="2456203" y="6622049"/>
            <a:ext cx="3892066" cy="5272503"/>
          </a:xfrm>
          <a:prstGeom prst="rect">
            <a:avLst/>
          </a:prstGeom>
        </p:spPr>
      </p:pic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984164" y="7512419"/>
            <a:ext cx="1271004" cy="539059"/>
            <a:chOff x="0" y="0"/>
            <a:chExt cx="2527300" cy="1071880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r="r" b="b" t="t" l="l"/>
              <a:pathLst>
                <a:path h="1071880" w="252730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15363">
            <a:off x="-383687" y="8195978"/>
            <a:ext cx="2317231" cy="30563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866487" y="8540759"/>
            <a:ext cx="2125762" cy="236674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246173">
            <a:off x="5046345" y="9421553"/>
            <a:ext cx="1554657" cy="1730893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7462922" y="-523875"/>
            <a:ext cx="1529327" cy="3234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902"/>
              </a:lnSpc>
              <a:spcBef>
                <a:spcPct val="0"/>
              </a:spcBef>
            </a:pPr>
            <a:r>
              <a:rPr lang="en-US" sz="17787">
                <a:solidFill>
                  <a:srgbClr val="FFFFFF"/>
                </a:solidFill>
                <a:latin typeface="Telegraf Bold"/>
              </a:rPr>
              <a:t>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28700" y="1312827"/>
            <a:ext cx="7049278" cy="52128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351"/>
              </a:lnSpc>
              <a:spcBef>
                <a:spcPct val="0"/>
              </a:spcBef>
            </a:pPr>
            <a:r>
              <a:rPr lang="en-US" sz="7394">
                <a:solidFill>
                  <a:srgbClr val="91612F"/>
                </a:solidFill>
                <a:latin typeface="Clear Sans Regular Bold"/>
              </a:rPr>
              <a:t>Z</a:t>
            </a:r>
            <a:r>
              <a:rPr lang="en-US" u="none" sz="7394">
                <a:solidFill>
                  <a:srgbClr val="91612F"/>
                </a:solidFill>
                <a:latin typeface="Clear Sans Regular Bold"/>
              </a:rPr>
              <a:t>orbalığı Önlemek İçin Neler Yapabilirsiniz?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542925" y="751205"/>
            <a:ext cx="8346150" cy="8727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26112" indent="-313056" lvl="1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Clear Sans Regular Bold"/>
              </a:rPr>
              <a:t>Siz</a:t>
            </a:r>
            <a:r>
              <a:rPr lang="en-US" sz="2900">
                <a:solidFill>
                  <a:srgbClr val="000000"/>
                </a:solidFill>
                <a:latin typeface="Clear Sans Regular Bold"/>
              </a:rPr>
              <a:t>i olumsuz davranışlara ya da suç işlemeye yönlendiren arkadaş ortamından uzak durun.</a:t>
            </a:r>
          </a:p>
          <a:p>
            <a:pPr marL="626112" indent="-313056" lvl="1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Clear Sans Regular Bold"/>
              </a:rPr>
              <a:t>Yaşadığınız olumlu ya da olumsuz durumları, günlük okulda ve dışarıda yaşadıklarınızı ailenizle paylaşmaktan çekinmeyin.</a:t>
            </a:r>
          </a:p>
          <a:p>
            <a:pPr marL="626112" indent="-313056" lvl="1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Clear Sans Regular Bold"/>
              </a:rPr>
              <a:t>Herhangi bir arkadaş ya da arkadaş grubundan çeşitli şekillerde baskı görüyorsanız en kısa zamanda ailenize ya da öğretmenlerinize bildirin.</a:t>
            </a:r>
          </a:p>
          <a:p>
            <a:pPr marL="626112" indent="-313056" lvl="1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Clear Sans Regular Bold"/>
              </a:rPr>
              <a:t>Yapacağınız her davranışın önce sonuçlarını düşünün. Sizin yapacağınız bir davranışın sonucunda kimlerin zarar görebileceğini mutlaka hesaba katın. </a:t>
            </a:r>
          </a:p>
          <a:p>
            <a:pPr marL="626112" indent="-313056" lvl="1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Clear Sans Regular Bold"/>
              </a:rPr>
              <a:t>İnsanlardan ve olaylardan çabuk etkilenmeyin. Birileri istiyor diye size ve ailenize zarar verebilecek bilinçsiz davranış ve hareketler yapmayın.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9677" r="0" b="967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179377" y="363489"/>
            <a:ext cx="11835013" cy="93599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4869"/>
              </a:lnSpc>
            </a:pPr>
            <a:r>
              <a:rPr lang="en-US" sz="10621">
                <a:solidFill>
                  <a:srgbClr val="4F4E89"/>
                </a:solidFill>
                <a:latin typeface="Abril Fatface"/>
              </a:rPr>
              <a:t>BIZI DINLEDIĞINIZ IÇIN </a:t>
            </a:r>
          </a:p>
          <a:p>
            <a:pPr>
              <a:lnSpc>
                <a:spcPts val="14869"/>
              </a:lnSpc>
            </a:pPr>
            <a:r>
              <a:rPr lang="en-US" sz="10621">
                <a:solidFill>
                  <a:srgbClr val="4F4E89"/>
                </a:solidFill>
                <a:latin typeface="Abril Fatface"/>
              </a:rPr>
              <a:t>TEŞEKKÜR EDERIZ.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66096" y="700366"/>
            <a:ext cx="4272488" cy="4501663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353791">
            <a:off x="10253004" y="-1824445"/>
            <a:ext cx="4308575" cy="460139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944516" y="-1993844"/>
            <a:ext cx="4661672" cy="510741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841101" y="6997456"/>
            <a:ext cx="4367232" cy="4287827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780321">
            <a:off x="7014016" y="-2929070"/>
            <a:ext cx="4259967" cy="4742879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3423859">
            <a:off x="15552873" y="3459941"/>
            <a:ext cx="2917541" cy="3848076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1312353" y="2367451"/>
            <a:ext cx="12981931" cy="61958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9804"/>
              </a:lnSpc>
            </a:pPr>
            <a:r>
              <a:rPr lang="en-US" spc="12" sz="6325">
                <a:solidFill>
                  <a:srgbClr val="2A2952"/>
                </a:solidFill>
                <a:latin typeface="Telegraf Medium"/>
              </a:rPr>
              <a:t>Kişiyle aynı yaş grubunda olan kişi veya kişilerin birbirlerine veya tek bir kişiye karşı fiziksel, sözel, ve duygusal olarak zarar verici davranışlarda bulunmasıdır.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8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0"/>
            <a:ext cx="9144000" cy="10287000"/>
            <a:chOff x="0" y="0"/>
            <a:chExt cx="3093156" cy="347980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093156" cy="3479800"/>
            </a:xfrm>
            <a:custGeom>
              <a:avLst/>
              <a:gdLst/>
              <a:ahLst/>
              <a:cxnLst/>
              <a:rect r="r" b="b" t="t" l="l"/>
              <a:pathLst>
                <a:path h="3479800" w="3093156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6305859" y="-1204106"/>
            <a:ext cx="2308027" cy="4861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581"/>
              </a:lnSpc>
              <a:spcBef>
                <a:spcPct val="0"/>
              </a:spcBef>
            </a:pPr>
            <a:r>
              <a:rPr lang="en-US" sz="26844">
                <a:solidFill>
                  <a:srgbClr val="FFFFFF"/>
                </a:solidFill>
                <a:latin typeface="Telegraf Bold"/>
              </a:rPr>
              <a:t>?</a:t>
            </a:r>
          </a:p>
        </p:txBody>
      </p:sp>
      <p:grpSp>
        <p:nvGrpSpPr>
          <p:cNvPr name="Group 5" id="5"/>
          <p:cNvGrpSpPr/>
          <p:nvPr/>
        </p:nvGrpSpPr>
        <p:grpSpPr>
          <a:xfrm rot="-5400000">
            <a:off x="8938738" y="4722259"/>
            <a:ext cx="1253006" cy="842482"/>
            <a:chOff x="0" y="0"/>
            <a:chExt cx="1930400" cy="1297940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r="r" b="b" t="t" l="l"/>
              <a:pathLst>
                <a:path h="1297940" w="193040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FFD834"/>
            </a:solid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4159471" y="8711565"/>
            <a:ext cx="1271004" cy="539059"/>
            <a:chOff x="0" y="0"/>
            <a:chExt cx="2527300" cy="1071880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r="r" b="b" t="t" l="l"/>
              <a:pathLst>
                <a:path h="1071880" w="252730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625604" y="7693997"/>
            <a:ext cx="1271004" cy="539059"/>
            <a:chOff x="0" y="0"/>
            <a:chExt cx="2527300" cy="1071880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r="r" b="b" t="t" l="l"/>
              <a:pathLst>
                <a:path h="1071880" w="252730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93564" y="6951672"/>
            <a:ext cx="2664079" cy="4058846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839395" y="3486150"/>
            <a:ext cx="8879944" cy="3143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599"/>
              </a:lnSpc>
            </a:pPr>
            <a:r>
              <a:rPr lang="en-US" sz="9000">
                <a:solidFill>
                  <a:srgbClr val="91612F"/>
                </a:solidFill>
                <a:latin typeface="Clear Sans Regular Bold"/>
              </a:rPr>
              <a:t>Zorbalık Türleri Nelerdir?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1728322" y="317939"/>
            <a:ext cx="5447434" cy="1990790"/>
            <a:chOff x="0" y="0"/>
            <a:chExt cx="7263246" cy="2654386"/>
          </a:xfrm>
        </p:grpSpPr>
        <p:pic>
          <p:nvPicPr>
            <p:cNvPr name="Picture 14" id="14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true" flipV="false" rot="5400000">
              <a:off x="2304430" y="-2304430"/>
              <a:ext cx="2654386" cy="7263246"/>
            </a:xfrm>
            <a:prstGeom prst="rect">
              <a:avLst/>
            </a:prstGeom>
          </p:spPr>
        </p:pic>
        <p:sp>
          <p:nvSpPr>
            <p:cNvPr name="TextBox 15" id="15"/>
            <p:cNvSpPr txBox="true"/>
            <p:nvPr/>
          </p:nvSpPr>
          <p:spPr>
            <a:xfrm rot="0">
              <a:off x="365998" y="907860"/>
              <a:ext cx="6531250" cy="9434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77"/>
                </a:lnSpc>
              </a:pPr>
              <a:r>
                <a:rPr lang="en-US" sz="5177">
                  <a:solidFill>
                    <a:srgbClr val="91612F"/>
                  </a:solidFill>
                  <a:latin typeface="Clear Sans Regular"/>
                </a:rPr>
                <a:t>Fiziksel Zorbalık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0951429" y="2662205"/>
            <a:ext cx="6834133" cy="1990790"/>
            <a:chOff x="0" y="0"/>
            <a:chExt cx="9112177" cy="2654386"/>
          </a:xfrm>
        </p:grpSpPr>
        <p:pic>
          <p:nvPicPr>
            <p:cNvPr name="Picture 17" id="17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true" flipV="false" rot="5400000">
              <a:off x="3117503" y="-2304430"/>
              <a:ext cx="2654386" cy="7263246"/>
            </a:xfrm>
            <a:prstGeom prst="rect">
              <a:avLst/>
            </a:prstGeom>
          </p:spPr>
        </p:pic>
        <p:sp>
          <p:nvSpPr>
            <p:cNvPr name="TextBox 18" id="18"/>
            <p:cNvSpPr txBox="true"/>
            <p:nvPr/>
          </p:nvSpPr>
          <p:spPr>
            <a:xfrm rot="0">
              <a:off x="0" y="910446"/>
              <a:ext cx="9112177" cy="9382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177"/>
                </a:lnSpc>
                <a:spcBef>
                  <a:spcPct val="0"/>
                </a:spcBef>
              </a:pPr>
              <a:r>
                <a:rPr lang="en-US" u="none" sz="5177">
                  <a:solidFill>
                    <a:srgbClr val="91612F"/>
                  </a:solidFill>
                  <a:latin typeface="Clear Sans Regular"/>
                </a:rPr>
                <a:t>Sözel Zorbalık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1644778" y="5302540"/>
            <a:ext cx="5614522" cy="2051853"/>
            <a:chOff x="0" y="0"/>
            <a:chExt cx="7486030" cy="2735804"/>
          </a:xfrm>
        </p:grpSpPr>
        <p:pic>
          <p:nvPicPr>
            <p:cNvPr name="Picture 20" id="20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true" flipV="false" rot="5400000">
              <a:off x="2375113" y="-2375113"/>
              <a:ext cx="2735804" cy="7486030"/>
            </a:xfrm>
            <a:prstGeom prst="rect">
              <a:avLst/>
            </a:prstGeom>
          </p:spPr>
        </p:pic>
        <p:sp>
          <p:nvSpPr>
            <p:cNvPr name="TextBox 21" id="21"/>
            <p:cNvSpPr txBox="true"/>
            <p:nvPr/>
          </p:nvSpPr>
          <p:spPr>
            <a:xfrm rot="0">
              <a:off x="18206" y="949081"/>
              <a:ext cx="7226834" cy="9424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177"/>
                </a:lnSpc>
                <a:spcBef>
                  <a:spcPct val="0"/>
                </a:spcBef>
              </a:pPr>
              <a:r>
                <a:rPr lang="en-US" u="none" sz="5177">
                  <a:solidFill>
                    <a:srgbClr val="91612F"/>
                  </a:solidFill>
                  <a:latin typeface="Clear Sans Regular"/>
                </a:rPr>
                <a:t>Duygusal Zorbalık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1561834" y="7693997"/>
            <a:ext cx="5697466" cy="2082165"/>
            <a:chOff x="0" y="0"/>
            <a:chExt cx="7596622" cy="2776220"/>
          </a:xfrm>
        </p:grpSpPr>
        <p:pic>
          <p:nvPicPr>
            <p:cNvPr name="Picture 23" id="23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true" flipV="false" rot="5400000">
              <a:off x="2410201" y="-2410201"/>
              <a:ext cx="2776220" cy="7596622"/>
            </a:xfrm>
            <a:prstGeom prst="rect">
              <a:avLst/>
            </a:prstGeom>
          </p:spPr>
        </p:pic>
        <p:sp>
          <p:nvSpPr>
            <p:cNvPr name="TextBox 24" id="24"/>
            <p:cNvSpPr txBox="true"/>
            <p:nvPr/>
          </p:nvSpPr>
          <p:spPr>
            <a:xfrm rot="0">
              <a:off x="899126" y="967060"/>
              <a:ext cx="5798369" cy="9468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177"/>
                </a:lnSpc>
                <a:spcBef>
                  <a:spcPct val="0"/>
                </a:spcBef>
              </a:pPr>
              <a:r>
                <a:rPr lang="en-US" u="none" sz="5177">
                  <a:solidFill>
                    <a:srgbClr val="91612F"/>
                  </a:solidFill>
                  <a:latin typeface="Clear Sans Regular"/>
                </a:rPr>
                <a:t>Siber Zorbalık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4B9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0"/>
            <a:ext cx="9144000" cy="10287000"/>
            <a:chOff x="0" y="0"/>
            <a:chExt cx="3093156" cy="347980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093156" cy="3479800"/>
            </a:xfrm>
            <a:custGeom>
              <a:avLst/>
              <a:gdLst/>
              <a:ahLst/>
              <a:cxnLst/>
              <a:rect r="r" b="b" t="t" l="l"/>
              <a:pathLst>
                <a:path h="3479800" w="3093156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565241" y="8031297"/>
            <a:ext cx="3900206" cy="2893244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002724">
            <a:off x="15842739" y="-135903"/>
            <a:ext cx="3900206" cy="2893244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-5400000">
            <a:off x="8938738" y="4722259"/>
            <a:ext cx="1253006" cy="842482"/>
            <a:chOff x="0" y="0"/>
            <a:chExt cx="1930400" cy="1297940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r="r" b="b" t="t" l="l"/>
              <a:pathLst>
                <a:path h="1297940" w="193040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E4B9FA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4159471" y="8711565"/>
            <a:ext cx="1271004" cy="539059"/>
            <a:chOff x="0" y="0"/>
            <a:chExt cx="2527300" cy="1071880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r="r" b="b" t="t" l="l"/>
              <a:pathLst>
                <a:path h="1071880" w="252730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name="TextBox 10" id="10"/>
          <p:cNvSpPr txBox="true"/>
          <p:nvPr/>
        </p:nvSpPr>
        <p:spPr>
          <a:xfrm rot="0">
            <a:off x="767267" y="4302761"/>
            <a:ext cx="8163401" cy="1510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320"/>
              </a:lnSpc>
              <a:spcBef>
                <a:spcPct val="0"/>
              </a:spcBef>
            </a:pPr>
            <a:r>
              <a:rPr lang="en-US" sz="8800">
                <a:solidFill>
                  <a:srgbClr val="672D82"/>
                </a:solidFill>
                <a:latin typeface="Clear Sans Regular Bold"/>
              </a:rPr>
              <a:t>F</a:t>
            </a:r>
            <a:r>
              <a:rPr lang="en-US" u="none" sz="8800">
                <a:solidFill>
                  <a:srgbClr val="672D82"/>
                </a:solidFill>
                <a:latin typeface="Clear Sans Regular Bold"/>
              </a:rPr>
              <a:t>iziksel Zorbalık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404137" y="912132"/>
            <a:ext cx="7020489" cy="8405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4"/>
              </a:lnSpc>
            </a:pPr>
            <a:r>
              <a:rPr lang="en-US" sz="3196">
                <a:solidFill>
                  <a:srgbClr val="672D82"/>
                </a:solidFill>
                <a:latin typeface="Clear Sans Regular Bold"/>
              </a:rPr>
              <a:t>Zorbalık fiziksel olarak ortaya çıktığında bu durum “şiddet” olarak tanımlanabilir.</a:t>
            </a:r>
          </a:p>
          <a:p>
            <a:pPr algn="ctr">
              <a:lnSpc>
                <a:spcPts val="4474"/>
              </a:lnSpc>
            </a:pPr>
          </a:p>
          <a:p>
            <a:pPr algn="ctr">
              <a:lnSpc>
                <a:spcPts val="4474"/>
              </a:lnSpc>
            </a:pPr>
            <a:r>
              <a:rPr lang="en-US" sz="3196">
                <a:solidFill>
                  <a:srgbClr val="672D82"/>
                </a:solidFill>
                <a:latin typeface="Clear Sans Regular Bold"/>
              </a:rPr>
              <a:t>Okullarda en çok görülen zorbalık türüdür.</a:t>
            </a:r>
          </a:p>
          <a:p>
            <a:pPr algn="ctr">
              <a:lnSpc>
                <a:spcPts val="4474"/>
              </a:lnSpc>
            </a:pPr>
          </a:p>
          <a:p>
            <a:pPr algn="ctr">
              <a:lnSpc>
                <a:spcPts val="4474"/>
              </a:lnSpc>
            </a:pPr>
            <a:r>
              <a:rPr lang="en-US" sz="3196">
                <a:solidFill>
                  <a:srgbClr val="672D82"/>
                </a:solidFill>
                <a:latin typeface="Clear Sans Regular Bold"/>
              </a:rPr>
              <a:t>Dışarıdan ve öğretmenler tarafından kolayca fark edilebilir.</a:t>
            </a:r>
          </a:p>
          <a:p>
            <a:pPr algn="ctr">
              <a:lnSpc>
                <a:spcPts val="4474"/>
              </a:lnSpc>
            </a:pPr>
          </a:p>
          <a:p>
            <a:pPr algn="ctr">
              <a:lnSpc>
                <a:spcPts val="4474"/>
              </a:lnSpc>
            </a:pPr>
            <a:r>
              <a:rPr lang="en-US" sz="3196">
                <a:solidFill>
                  <a:srgbClr val="672D82"/>
                </a:solidFill>
                <a:latin typeface="Clear Sans Regular Bold"/>
              </a:rPr>
              <a:t>Vurmak, tekme atmak, özel bölgelerine dokunmak, saç çekmek ve kendine ait olmayan eşyaya zarar verme vs.</a:t>
            </a:r>
          </a:p>
          <a:p>
            <a:pPr algn="ctr">
              <a:lnSpc>
                <a:spcPts val="4474"/>
              </a:lnSpc>
            </a:pP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292825">
            <a:off x="-1005998" y="-1515405"/>
            <a:ext cx="5090523" cy="46277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1E1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0"/>
            <a:ext cx="9144000" cy="10287000"/>
            <a:chOff x="0" y="0"/>
            <a:chExt cx="3093156" cy="347980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093156" cy="3479800"/>
            </a:xfrm>
            <a:custGeom>
              <a:avLst/>
              <a:gdLst/>
              <a:ahLst/>
              <a:cxnLst/>
              <a:rect r="r" b="b" t="t" l="l"/>
              <a:pathLst>
                <a:path h="3479800" w="3093156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4159471" y="8502015"/>
            <a:ext cx="1271004" cy="539059"/>
            <a:chOff x="0" y="0"/>
            <a:chExt cx="2527300" cy="107188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r="r" b="b" t="t" l="l"/>
              <a:pathLst>
                <a:path h="1071880" w="252730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564587" y="8032662"/>
            <a:ext cx="3944331" cy="3929988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-1328526">
            <a:off x="1613515" y="8869768"/>
            <a:ext cx="2424010" cy="2415196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-5400000">
            <a:off x="8938738" y="5042278"/>
            <a:ext cx="1253006" cy="842482"/>
            <a:chOff x="0" y="0"/>
            <a:chExt cx="1930400" cy="1297940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r="r" b="b" t="t" l="l"/>
              <a:pathLst>
                <a:path h="1297940" w="193040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name="Group 10" id="10"/>
          <p:cNvGrpSpPr/>
          <p:nvPr/>
        </p:nvGrpSpPr>
        <p:grpSpPr>
          <a:xfrm rot="-5400000">
            <a:off x="8938738" y="4722259"/>
            <a:ext cx="1253006" cy="842482"/>
            <a:chOff x="0" y="0"/>
            <a:chExt cx="1930400" cy="1297940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r="r" b="b" t="t" l="l"/>
              <a:pathLst>
                <a:path h="1297940" w="193040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D1E1AD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028700" y="4302761"/>
            <a:ext cx="7156132" cy="1510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2320"/>
              </a:lnSpc>
              <a:spcBef>
                <a:spcPct val="0"/>
              </a:spcBef>
            </a:pPr>
            <a:r>
              <a:rPr lang="en-US" sz="8800">
                <a:solidFill>
                  <a:srgbClr val="5C7424"/>
                </a:solidFill>
                <a:latin typeface="Clear Sans Regular Bold"/>
              </a:rPr>
              <a:t>Sözel</a:t>
            </a:r>
            <a:r>
              <a:rPr lang="en-US" u="none" sz="8800">
                <a:solidFill>
                  <a:srgbClr val="5C7424"/>
                </a:solidFill>
                <a:latin typeface="Clear Sans Regular Bold"/>
              </a:rPr>
              <a:t> Zorbalık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623864" y="556895"/>
            <a:ext cx="6927703" cy="9125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  <a:r>
              <a:rPr lang="en-US" u="none" sz="2599">
                <a:solidFill>
                  <a:srgbClr val="5C7424"/>
                </a:solidFill>
                <a:latin typeface="Clear Sans Regular Bold"/>
              </a:rPr>
              <a:t>Sözel zorbalık daha çok konuşarak gerçekleştirilen zorbalık türüdür. Fiziksel zorbalıktan farklı bir biçimde doğrudan fiziksel bir temas bulunmamaktadır. </a:t>
            </a:r>
          </a:p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  <a:r>
              <a:rPr lang="en-US" u="none" sz="2599">
                <a:solidFill>
                  <a:srgbClr val="5C7424"/>
                </a:solidFill>
                <a:latin typeface="Clear Sans Regular Bold"/>
              </a:rPr>
              <a:t>Fakat özellikle duygusal açıdan zorbalık gören kişiye önemli sorunlar yarattığı görülmektedir.</a:t>
            </a:r>
          </a:p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  <a:r>
              <a:rPr lang="en-US" u="none" sz="2599">
                <a:solidFill>
                  <a:srgbClr val="5C7424"/>
                </a:solidFill>
                <a:latin typeface="Clear Sans Regular Bold"/>
              </a:rPr>
              <a:t>• Hakaret etme, </a:t>
            </a:r>
          </a:p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  <a:r>
              <a:rPr lang="en-US" u="none" sz="2599">
                <a:solidFill>
                  <a:srgbClr val="5C7424"/>
                </a:solidFill>
                <a:latin typeface="Clear Sans Regular Bold"/>
              </a:rPr>
              <a:t>• Kaba ve çirkin sözler söyleme, </a:t>
            </a:r>
          </a:p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  <a:r>
              <a:rPr lang="en-US" u="none" sz="2599">
                <a:solidFill>
                  <a:srgbClr val="5C7424"/>
                </a:solidFill>
                <a:latin typeface="Clear Sans Regular Bold"/>
              </a:rPr>
              <a:t>• Utandırma, </a:t>
            </a:r>
          </a:p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  <a:r>
              <a:rPr lang="en-US" u="none" sz="2599">
                <a:solidFill>
                  <a:srgbClr val="5C7424"/>
                </a:solidFill>
                <a:latin typeface="Clear Sans Regular Bold"/>
              </a:rPr>
              <a:t>• Küçük düşürme, </a:t>
            </a:r>
          </a:p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  <a:r>
              <a:rPr lang="en-US" u="none" sz="2599">
                <a:solidFill>
                  <a:srgbClr val="5C7424"/>
                </a:solidFill>
                <a:latin typeface="Clear Sans Regular Bold"/>
              </a:rPr>
              <a:t>• Alay etme, </a:t>
            </a:r>
          </a:p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  <a:r>
              <a:rPr lang="en-US" u="none" sz="2599">
                <a:solidFill>
                  <a:srgbClr val="5C7424"/>
                </a:solidFill>
                <a:latin typeface="Clear Sans Regular Bold"/>
              </a:rPr>
              <a:t>• Dalga geçme, </a:t>
            </a:r>
          </a:p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  <a:r>
              <a:rPr lang="en-US" u="none" sz="2599">
                <a:solidFill>
                  <a:srgbClr val="5C7424"/>
                </a:solidFill>
                <a:latin typeface="Clear Sans Regular Bold"/>
              </a:rPr>
              <a:t>• Hoşa gitmeyen, küçük düşürücü isimler (lakap) takma, </a:t>
            </a:r>
          </a:p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  <a:r>
              <a:rPr lang="en-US" u="none" sz="2599">
                <a:solidFill>
                  <a:srgbClr val="5C7424"/>
                </a:solidFill>
                <a:latin typeface="Clear Sans Regular Bold"/>
              </a:rPr>
              <a:t>• Aşağılayıcı bir biçimde gülme bunlara örnektir.</a:t>
            </a:r>
          </a:p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555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0"/>
            <a:ext cx="9144000" cy="10287000"/>
            <a:chOff x="0" y="0"/>
            <a:chExt cx="3093156" cy="347980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093156" cy="3479800"/>
            </a:xfrm>
            <a:custGeom>
              <a:avLst/>
              <a:gdLst/>
              <a:ahLst/>
              <a:cxnLst/>
              <a:rect r="r" b="b" t="t" l="l"/>
              <a:pathLst>
                <a:path h="3479800" w="3093156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-5400000">
            <a:off x="8938738" y="4722259"/>
            <a:ext cx="1253006" cy="842482"/>
            <a:chOff x="0" y="0"/>
            <a:chExt cx="1930400" cy="129794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r="r" b="b" t="t" l="l"/>
              <a:pathLst>
                <a:path h="1297940" w="193040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FF555B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4159471" y="8711565"/>
            <a:ext cx="1271004" cy="539059"/>
            <a:chOff x="0" y="0"/>
            <a:chExt cx="2527300" cy="1071880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r="r" b="b" t="t" l="l"/>
              <a:pathLst>
                <a:path h="1071880" w="252730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name="Group 8" id="8"/>
          <p:cNvGrpSpPr/>
          <p:nvPr/>
        </p:nvGrpSpPr>
        <p:grpSpPr>
          <a:xfrm rot="0">
            <a:off x="-1916801" y="5096427"/>
            <a:ext cx="7205913" cy="6958917"/>
            <a:chOff x="0" y="0"/>
            <a:chExt cx="9607884" cy="9278556"/>
          </a:xfrm>
        </p:grpSpPr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8485873">
              <a:off x="1336211" y="1632625"/>
              <a:ext cx="5969430" cy="6375119"/>
            </a:xfrm>
            <a:prstGeom prst="rect">
              <a:avLst/>
            </a:prstGeom>
          </p:spPr>
        </p:pic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9178349">
              <a:off x="6211312" y="5651230"/>
              <a:ext cx="2834350" cy="3155653"/>
            </a:xfrm>
            <a:prstGeom prst="rect">
              <a:avLst/>
            </a:prstGeom>
          </p:spPr>
        </p:pic>
        <p:pic>
          <p:nvPicPr>
            <p:cNvPr name="Picture 11" id="11"/>
            <p:cNvPicPr>
              <a:picLocks noChangeAspect="true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-7274544">
              <a:off x="1361978" y="452186"/>
              <a:ext cx="2834350" cy="3155653"/>
            </a:xfrm>
            <a:prstGeom prst="rect">
              <a:avLst/>
            </a:prstGeom>
          </p:spPr>
        </p:pic>
      </p:grpSp>
      <p:sp>
        <p:nvSpPr>
          <p:cNvPr name="TextBox 12" id="12"/>
          <p:cNvSpPr txBox="true"/>
          <p:nvPr/>
        </p:nvSpPr>
        <p:spPr>
          <a:xfrm rot="0">
            <a:off x="1028700" y="4416112"/>
            <a:ext cx="7887295" cy="1302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640"/>
              </a:lnSpc>
              <a:spcBef>
                <a:spcPct val="0"/>
              </a:spcBef>
            </a:pPr>
            <a:r>
              <a:rPr lang="en-US" sz="7600">
                <a:solidFill>
                  <a:srgbClr val="7D0C10"/>
                </a:solidFill>
                <a:latin typeface="Clear Sans Regular Bold"/>
              </a:rPr>
              <a:t>Duygusal</a:t>
            </a:r>
            <a:r>
              <a:rPr lang="en-US" u="none" sz="7600">
                <a:solidFill>
                  <a:srgbClr val="7D0C10"/>
                </a:solidFill>
                <a:latin typeface="Clear Sans Regular Bold"/>
              </a:rPr>
              <a:t> Zorbalık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986482" y="1233601"/>
            <a:ext cx="7864910" cy="7981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54391" indent="-327195" lvl="1">
              <a:lnSpc>
                <a:spcPts val="4243"/>
              </a:lnSpc>
              <a:buFont typeface="Arial"/>
              <a:buChar char="•"/>
            </a:pPr>
            <a:r>
              <a:rPr lang="en-US" u="none" sz="3030">
                <a:solidFill>
                  <a:srgbClr val="7D0C10"/>
                </a:solidFill>
                <a:latin typeface="Clear Sans Regular Bold"/>
              </a:rPr>
              <a:t>Yokmuş gibi davranma, görmezlikten gelme,</a:t>
            </a:r>
          </a:p>
          <a:p>
            <a:pPr algn="l" marL="654391" indent="-327195" lvl="1">
              <a:lnSpc>
                <a:spcPts val="4243"/>
              </a:lnSpc>
              <a:buFont typeface="Arial"/>
              <a:buChar char="•"/>
            </a:pPr>
            <a:r>
              <a:rPr lang="en-US" u="none" sz="3030">
                <a:solidFill>
                  <a:srgbClr val="7D0C10"/>
                </a:solidFill>
                <a:latin typeface="Clear Sans Regular Bold"/>
              </a:rPr>
              <a:t>Dışlamak, gruba almayarak yalnızlığa terk etme, </a:t>
            </a:r>
          </a:p>
          <a:p>
            <a:pPr algn="l" marL="654391" indent="-327195" lvl="1">
              <a:lnSpc>
                <a:spcPts val="4243"/>
              </a:lnSpc>
              <a:buFont typeface="Arial"/>
              <a:buChar char="•"/>
            </a:pPr>
            <a:r>
              <a:rPr lang="en-US" u="none" sz="3030">
                <a:solidFill>
                  <a:srgbClr val="7D0C10"/>
                </a:solidFill>
                <a:latin typeface="Clear Sans Regular Bold"/>
              </a:rPr>
              <a:t>Zorbalık gören kişinin diğer öğrencilerle konuşmasını ve arkadaşlık kurmasını engelleme, </a:t>
            </a:r>
          </a:p>
          <a:p>
            <a:pPr algn="l" marL="654391" indent="-327195" lvl="1">
              <a:lnSpc>
                <a:spcPts val="4243"/>
              </a:lnSpc>
              <a:buFont typeface="Arial"/>
              <a:buChar char="•"/>
            </a:pPr>
            <a:r>
              <a:rPr lang="en-US" u="none" sz="3030">
                <a:solidFill>
                  <a:srgbClr val="7D0C10"/>
                </a:solidFill>
                <a:latin typeface="Clear Sans Regular Bold"/>
              </a:rPr>
              <a:t>Oyun ya da diğer etkinliklere almama, </a:t>
            </a:r>
          </a:p>
          <a:p>
            <a:pPr algn="l" marL="654391" indent="-327195" lvl="1">
              <a:lnSpc>
                <a:spcPts val="4243"/>
              </a:lnSpc>
              <a:buFont typeface="Arial"/>
              <a:buChar char="•"/>
            </a:pPr>
            <a:r>
              <a:rPr lang="en-US" u="none" sz="3030">
                <a:solidFill>
                  <a:srgbClr val="7D0C10"/>
                </a:solidFill>
                <a:latin typeface="Clear Sans Regular Bold"/>
              </a:rPr>
              <a:t>dedikodu yaymak, </a:t>
            </a:r>
          </a:p>
          <a:p>
            <a:pPr algn="l" marL="654391" indent="-327195" lvl="1">
              <a:lnSpc>
                <a:spcPts val="4243"/>
              </a:lnSpc>
              <a:buFont typeface="Arial"/>
              <a:buChar char="•"/>
            </a:pPr>
            <a:r>
              <a:rPr lang="en-US" u="none" sz="3030">
                <a:solidFill>
                  <a:srgbClr val="7D0C10"/>
                </a:solidFill>
                <a:latin typeface="Clear Sans Regular Bold"/>
              </a:rPr>
              <a:t>Utandırmak</a:t>
            </a:r>
          </a:p>
          <a:p>
            <a:pPr algn="l" marL="654391" indent="-327195" lvl="1">
              <a:lnSpc>
                <a:spcPts val="4243"/>
              </a:lnSpc>
              <a:buFont typeface="Arial"/>
              <a:buChar char="•"/>
            </a:pPr>
            <a:r>
              <a:rPr lang="en-US" u="none" sz="3030">
                <a:solidFill>
                  <a:srgbClr val="7D0C10"/>
                </a:solidFill>
                <a:latin typeface="Clear Sans Regular Bold"/>
              </a:rPr>
              <a:t>Arkadaşlarını mağdura karşı kışkırtarak aralarının bozulmasına çalışma</a:t>
            </a:r>
          </a:p>
          <a:p>
            <a:pPr algn="l" marL="654391" indent="-327195" lvl="1">
              <a:lnSpc>
                <a:spcPts val="4243"/>
              </a:lnSpc>
              <a:buFont typeface="Arial"/>
              <a:buChar char="•"/>
            </a:pPr>
            <a:r>
              <a:rPr lang="en-US" u="none" sz="3030">
                <a:solidFill>
                  <a:srgbClr val="7D0C10"/>
                </a:solidFill>
                <a:latin typeface="Clear Sans Regular Bold"/>
              </a:rPr>
              <a:t>Arkadaşının sırlarını başkalarına anlatılarak zor duruma düşürme</a:t>
            </a:r>
          </a:p>
          <a:p>
            <a:pPr algn="l">
              <a:lnSpc>
                <a:spcPts val="4243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FD1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0"/>
            <a:ext cx="9144000" cy="10287000"/>
            <a:chOff x="0" y="0"/>
            <a:chExt cx="3093156" cy="347980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093156" cy="3479800"/>
            </a:xfrm>
            <a:custGeom>
              <a:avLst/>
              <a:gdLst/>
              <a:ahLst/>
              <a:cxnLst/>
              <a:rect r="r" b="b" t="t" l="l"/>
              <a:pathLst>
                <a:path h="3479800" w="3093156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0209181" y="8981094"/>
            <a:ext cx="1873061" cy="1873061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FD1C2"/>
            </a:solid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3415444">
            <a:off x="16370254" y="405050"/>
            <a:ext cx="2474449" cy="3769937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-5400000">
            <a:off x="8938738" y="4722259"/>
            <a:ext cx="1253006" cy="842482"/>
            <a:chOff x="0" y="0"/>
            <a:chExt cx="1930400" cy="1297940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r="r" b="b" t="t" l="l"/>
              <a:pathLst>
                <a:path h="1297940" w="193040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9FD1C2"/>
            </a:solid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4159471" y="8711565"/>
            <a:ext cx="1271004" cy="539059"/>
            <a:chOff x="0" y="0"/>
            <a:chExt cx="2527300" cy="1071880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r="r" b="b" t="t" l="l"/>
              <a:pathLst>
                <a:path h="1071880" w="252730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name="TextBox 11" id="11"/>
          <p:cNvSpPr txBox="true"/>
          <p:nvPr/>
        </p:nvSpPr>
        <p:spPr>
          <a:xfrm rot="0">
            <a:off x="1028700" y="4373566"/>
            <a:ext cx="7430368" cy="1377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2A2952"/>
                </a:solidFill>
                <a:latin typeface="Clear Sans Regular Bold"/>
              </a:rPr>
              <a:t>Siber</a:t>
            </a:r>
            <a:r>
              <a:rPr lang="en-US" u="none" sz="8000">
                <a:solidFill>
                  <a:srgbClr val="2A2952"/>
                </a:solidFill>
                <a:latin typeface="Clear Sans Regular Bold"/>
              </a:rPr>
              <a:t> Zorbalık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04270" y="589978"/>
            <a:ext cx="7403208" cy="93239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32"/>
              </a:lnSpc>
            </a:pPr>
          </a:p>
          <a:p>
            <a:pPr>
              <a:lnSpc>
                <a:spcPts val="3732"/>
              </a:lnSpc>
            </a:pPr>
            <a:r>
              <a:rPr lang="en-US" sz="2666">
                <a:solidFill>
                  <a:srgbClr val="2A2952"/>
                </a:solidFill>
                <a:latin typeface="Clear Sans Regular Bold"/>
              </a:rPr>
              <a:t>Siber zorbalık, diğer kişilere zarar vermek amacıyla, bir birey ya da grup tarafından, cep telefonu ve web siteleri  gibi teknolojileri kullanarak yapılan kasten, tekrarlayıcı ve düşmanca davranışlardır. </a:t>
            </a:r>
          </a:p>
          <a:p>
            <a:pPr>
              <a:lnSpc>
                <a:spcPts val="3732"/>
              </a:lnSpc>
            </a:pPr>
          </a:p>
          <a:p>
            <a:pPr>
              <a:lnSpc>
                <a:spcPts val="3732"/>
              </a:lnSpc>
            </a:pPr>
            <a:r>
              <a:rPr lang="en-US" sz="2666">
                <a:solidFill>
                  <a:srgbClr val="2A2952"/>
                </a:solidFill>
                <a:latin typeface="Clear Sans Regular Bold"/>
              </a:rPr>
              <a:t>Siber zorbalığın diğer zorbalık türleri kadar kişiye zarar vermektedir.</a:t>
            </a:r>
          </a:p>
          <a:p>
            <a:pPr>
              <a:lnSpc>
                <a:spcPts val="3732"/>
              </a:lnSpc>
            </a:pPr>
          </a:p>
          <a:p>
            <a:pPr>
              <a:lnSpc>
                <a:spcPts val="3732"/>
              </a:lnSpc>
            </a:pPr>
            <a:r>
              <a:rPr lang="en-US" sz="2666">
                <a:solidFill>
                  <a:srgbClr val="2A2952"/>
                </a:solidFill>
                <a:latin typeface="Clear Sans Regular Bold"/>
              </a:rPr>
              <a:t>-Kötüleyici ya da tehdit edici mesajların gönderilmesi, rahatsız etme durumunun açık bir biçimde yapılması.</a:t>
            </a:r>
          </a:p>
          <a:p>
            <a:pPr>
              <a:lnSpc>
                <a:spcPts val="3732"/>
              </a:lnSpc>
            </a:pPr>
          </a:p>
          <a:p>
            <a:pPr>
              <a:lnSpc>
                <a:spcPts val="3732"/>
              </a:lnSpc>
            </a:pPr>
            <a:r>
              <a:rPr lang="en-US" sz="2666">
                <a:solidFill>
                  <a:srgbClr val="2A2952"/>
                </a:solidFill>
                <a:latin typeface="Clear Sans Regular Bold"/>
              </a:rPr>
              <a:t>-Utandırıcı resimlerin gönderilmesi, kötü esprilerin yapılması, bir internet sitesinde kurban hakkında olumsuz saldırıların gerçekleştirilmesi</a:t>
            </a:r>
          </a:p>
          <a:p>
            <a:pPr>
              <a:lnSpc>
                <a:spcPts val="3732"/>
              </a:lnSpc>
            </a:pPr>
          </a:p>
          <a:p>
            <a:pPr algn="l" marL="0" indent="0" lvl="0">
              <a:lnSpc>
                <a:spcPts val="3732"/>
              </a:lnSpc>
              <a:spcBef>
                <a:spcPct val="0"/>
              </a:spcBef>
            </a:pP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238726">
            <a:off x="-1021103" y="6735294"/>
            <a:ext cx="4099606" cy="4491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9C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0"/>
            <a:ext cx="9144000" cy="10287000"/>
            <a:chOff x="0" y="0"/>
            <a:chExt cx="3093156" cy="347980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093156" cy="3479800"/>
            </a:xfrm>
            <a:custGeom>
              <a:avLst/>
              <a:gdLst/>
              <a:ahLst/>
              <a:cxnLst/>
              <a:rect r="r" b="b" t="t" l="l"/>
              <a:pathLst>
                <a:path h="3479800" w="3093156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-529619">
            <a:off x="2456203" y="6622049"/>
            <a:ext cx="3892066" cy="5272503"/>
          </a:xfrm>
          <a:prstGeom prst="rect">
            <a:avLst/>
          </a:prstGeom>
        </p:spPr>
      </p:pic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984164" y="7512419"/>
            <a:ext cx="1271004" cy="539059"/>
            <a:chOff x="0" y="0"/>
            <a:chExt cx="2527300" cy="1071880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2527300" cy="1071880"/>
            </a:xfrm>
            <a:custGeom>
              <a:avLst/>
              <a:gdLst/>
              <a:ahLst/>
              <a:cxnLst/>
              <a:rect r="r" b="b" t="t" l="l"/>
              <a:pathLst>
                <a:path h="1071880" w="2527300">
                  <a:moveTo>
                    <a:pt x="260350" y="1071880"/>
                  </a:moveTo>
                  <a:lnTo>
                    <a:pt x="0" y="914400"/>
                  </a:lnTo>
                  <a:lnTo>
                    <a:pt x="524510" y="48260"/>
                  </a:lnTo>
                  <a:lnTo>
                    <a:pt x="941070" y="516890"/>
                  </a:lnTo>
                  <a:lnTo>
                    <a:pt x="1245870" y="0"/>
                  </a:lnTo>
                  <a:lnTo>
                    <a:pt x="1604010" y="500380"/>
                  </a:lnTo>
                  <a:lnTo>
                    <a:pt x="1941830" y="15240"/>
                  </a:lnTo>
                  <a:lnTo>
                    <a:pt x="2527300" y="787400"/>
                  </a:lnTo>
                  <a:lnTo>
                    <a:pt x="2284730" y="971550"/>
                  </a:lnTo>
                  <a:lnTo>
                    <a:pt x="1951990" y="533400"/>
                  </a:lnTo>
                  <a:lnTo>
                    <a:pt x="1607820" y="1028700"/>
                  </a:lnTo>
                  <a:lnTo>
                    <a:pt x="1271270" y="557530"/>
                  </a:lnTo>
                  <a:lnTo>
                    <a:pt x="990600" y="1031240"/>
                  </a:lnTo>
                  <a:lnTo>
                    <a:pt x="571500" y="56007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15363">
            <a:off x="-383687" y="8195978"/>
            <a:ext cx="2317231" cy="30563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866487" y="8540759"/>
            <a:ext cx="2125762" cy="236674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246173">
            <a:off x="5046345" y="9421553"/>
            <a:ext cx="1554657" cy="1730893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10609695" y="-293749"/>
            <a:ext cx="2380741" cy="3627167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7462922" y="-523875"/>
            <a:ext cx="1529327" cy="3234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902"/>
              </a:lnSpc>
              <a:spcBef>
                <a:spcPct val="0"/>
              </a:spcBef>
            </a:pPr>
            <a:r>
              <a:rPr lang="en-US" sz="17787">
                <a:solidFill>
                  <a:srgbClr val="FFFFFF"/>
                </a:solidFill>
                <a:latin typeface="Telegraf Bold"/>
              </a:rPr>
              <a:t>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1312827"/>
            <a:ext cx="7049278" cy="52128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351"/>
              </a:lnSpc>
              <a:spcBef>
                <a:spcPct val="0"/>
              </a:spcBef>
            </a:pPr>
            <a:r>
              <a:rPr lang="en-US" sz="7394">
                <a:solidFill>
                  <a:srgbClr val="91612F"/>
                </a:solidFill>
                <a:latin typeface="Clear Sans Regular Bold"/>
              </a:rPr>
              <a:t>Z</a:t>
            </a:r>
            <a:r>
              <a:rPr lang="en-US" u="none" sz="7394">
                <a:solidFill>
                  <a:srgbClr val="91612F"/>
                </a:solidFill>
                <a:latin typeface="Clear Sans Regular Bold"/>
              </a:rPr>
              <a:t>orbalık Sürecinde Yer Alan Kişiler Kimlerdir?</a:t>
            </a: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14478159" y="2139546"/>
            <a:ext cx="2380741" cy="3627167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10609695" y="4777995"/>
            <a:ext cx="2380741" cy="3627167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14478159" y="6720175"/>
            <a:ext cx="2380741" cy="3627167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9986482" y="1028662"/>
            <a:ext cx="3627167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603F1C"/>
                </a:solidFill>
                <a:latin typeface="Clear Sans Regular"/>
              </a:rPr>
              <a:t>KURBAN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4154122" y="3462316"/>
            <a:ext cx="3028815" cy="886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279"/>
              </a:lnSpc>
              <a:spcBef>
                <a:spcPct val="0"/>
              </a:spcBef>
            </a:pPr>
            <a:r>
              <a:rPr lang="en-US" u="none" sz="5199">
                <a:solidFill>
                  <a:srgbClr val="603F1C"/>
                </a:solidFill>
                <a:latin typeface="Clear Sans Regular"/>
              </a:rPr>
              <a:t>ZORBA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534133" y="5638443"/>
            <a:ext cx="2531864" cy="1811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279"/>
              </a:lnSpc>
              <a:spcBef>
                <a:spcPct val="0"/>
              </a:spcBef>
            </a:pPr>
            <a:r>
              <a:rPr lang="en-US" u="none" sz="5199">
                <a:solidFill>
                  <a:srgbClr val="603F1C"/>
                </a:solidFill>
                <a:latin typeface="Clear Sans Regular"/>
              </a:rPr>
              <a:t>ZORBA </a:t>
            </a:r>
          </a:p>
          <a:p>
            <a:pPr algn="ctr" marL="0" indent="0" lvl="0">
              <a:lnSpc>
                <a:spcPts val="7279"/>
              </a:lnSpc>
              <a:spcBef>
                <a:spcPct val="0"/>
              </a:spcBef>
            </a:pPr>
            <a:r>
              <a:rPr lang="en-US" u="none" sz="5199">
                <a:solidFill>
                  <a:srgbClr val="603F1C"/>
                </a:solidFill>
                <a:latin typeface="Clear Sans Regular"/>
              </a:rPr>
              <a:t>KURBAN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4357472" y="8042586"/>
            <a:ext cx="2622113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279"/>
              </a:lnSpc>
              <a:spcBef>
                <a:spcPct val="0"/>
              </a:spcBef>
            </a:pPr>
            <a:r>
              <a:rPr lang="en-US" u="none" sz="5199">
                <a:solidFill>
                  <a:srgbClr val="603F1C"/>
                </a:solidFill>
                <a:latin typeface="Clear Sans Regular"/>
              </a:rPr>
              <a:t>İZLEYİCİ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8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0"/>
            <a:ext cx="9144000" cy="10287000"/>
            <a:chOff x="0" y="0"/>
            <a:chExt cx="3093156" cy="347980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093156" cy="3479800"/>
            </a:xfrm>
            <a:custGeom>
              <a:avLst/>
              <a:gdLst/>
              <a:ahLst/>
              <a:cxnLst/>
              <a:rect r="r" b="b" t="t" l="l"/>
              <a:pathLst>
                <a:path h="3479800" w="3093156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839395" y="3486150"/>
            <a:ext cx="7890361" cy="3143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599"/>
              </a:lnSpc>
            </a:pPr>
            <a:r>
              <a:rPr lang="en-US" sz="9000">
                <a:solidFill>
                  <a:srgbClr val="91612F"/>
                </a:solidFill>
                <a:latin typeface="Clear Sans Regular"/>
              </a:rPr>
              <a:t>Kurban Neler Hissedebilir?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058654" y="6644494"/>
            <a:ext cx="1727547" cy="3642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129"/>
              </a:lnSpc>
              <a:spcBef>
                <a:spcPct val="0"/>
              </a:spcBef>
            </a:pPr>
            <a:r>
              <a:rPr lang="en-US" sz="20092">
                <a:solidFill>
                  <a:srgbClr val="FFFFFF"/>
                </a:solidFill>
                <a:latin typeface="Telegraf Bold"/>
              </a:rPr>
              <a:t>?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493168" y="-1666797"/>
            <a:ext cx="3944331" cy="3929988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-1328526">
            <a:off x="-572771" y="-726879"/>
            <a:ext cx="2424010" cy="2415196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10073711" y="1096832"/>
            <a:ext cx="7284579" cy="8026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3427" indent="-376714" lvl="1">
              <a:lnSpc>
                <a:spcPts val="4885"/>
              </a:lnSpc>
              <a:buFont typeface="Arial"/>
              <a:buChar char="•"/>
            </a:pPr>
            <a:r>
              <a:rPr lang="en-US" sz="3489">
                <a:solidFill>
                  <a:srgbClr val="91612F"/>
                </a:solidFill>
                <a:latin typeface="Clear Sans Regular Bold"/>
              </a:rPr>
              <a:t>Benlik saygısı düşebilir ve bunu geri kazanmak uzun zaman alabilir.</a:t>
            </a:r>
          </a:p>
          <a:p>
            <a:pPr marL="753427" indent="-376714" lvl="1">
              <a:lnSpc>
                <a:spcPts val="4885"/>
              </a:lnSpc>
              <a:buFont typeface="Arial"/>
              <a:buChar char="•"/>
            </a:pPr>
            <a:r>
              <a:rPr lang="en-US" sz="3489">
                <a:solidFill>
                  <a:srgbClr val="91612F"/>
                </a:solidFill>
                <a:latin typeface="Clear Sans Regular Bold"/>
              </a:rPr>
              <a:t>Kendine ve diğerlerine olan güven azalabilir.</a:t>
            </a:r>
          </a:p>
          <a:p>
            <a:pPr marL="753427" indent="-376714" lvl="1">
              <a:lnSpc>
                <a:spcPts val="4885"/>
              </a:lnSpc>
              <a:buFont typeface="Arial"/>
              <a:buChar char="•"/>
            </a:pPr>
            <a:r>
              <a:rPr lang="en-US" sz="3489">
                <a:solidFill>
                  <a:srgbClr val="91612F"/>
                </a:solidFill>
                <a:latin typeface="Clear Sans Regular Bold"/>
              </a:rPr>
              <a:t>Arkadaşlarından soyutlanabilir ve yalnız kalabilir.</a:t>
            </a:r>
          </a:p>
          <a:p>
            <a:pPr marL="753427" indent="-376714" lvl="1">
              <a:lnSpc>
                <a:spcPts val="4885"/>
              </a:lnSpc>
              <a:buFont typeface="Arial"/>
              <a:buChar char="•"/>
            </a:pPr>
            <a:r>
              <a:rPr lang="en-US" sz="3489">
                <a:solidFill>
                  <a:srgbClr val="91612F"/>
                </a:solidFill>
                <a:latin typeface="Clear Sans Regular Bold"/>
              </a:rPr>
              <a:t>Depresyona girebilir.</a:t>
            </a:r>
          </a:p>
          <a:p>
            <a:pPr marL="753427" indent="-376714" lvl="1">
              <a:lnSpc>
                <a:spcPts val="4885"/>
              </a:lnSpc>
              <a:buFont typeface="Arial"/>
              <a:buChar char="•"/>
            </a:pPr>
            <a:r>
              <a:rPr lang="en-US" sz="3489">
                <a:solidFill>
                  <a:srgbClr val="91612F"/>
                </a:solidFill>
                <a:latin typeface="Clear Sans Regular Bold"/>
              </a:rPr>
              <a:t>Devamsızlığı artabilir ya da okulu terk edebilir.</a:t>
            </a:r>
          </a:p>
          <a:p>
            <a:pPr marL="753427" indent="-376714" lvl="1">
              <a:lnSpc>
                <a:spcPts val="4885"/>
              </a:lnSpc>
              <a:buFont typeface="Arial"/>
              <a:buChar char="•"/>
            </a:pPr>
            <a:r>
              <a:rPr lang="en-US" sz="3489">
                <a:solidFill>
                  <a:srgbClr val="91612F"/>
                </a:solidFill>
                <a:latin typeface="Clear Sans Regular Bold"/>
              </a:rPr>
              <a:t>Öfkesini başkalarına yönlendirebilir.</a:t>
            </a:r>
          </a:p>
          <a:p>
            <a:pPr>
              <a:lnSpc>
                <a:spcPts val="4885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DAE5QMpCaNw</dc:identifier>
  <dcterms:modified xsi:type="dcterms:W3CDTF">2011-08-01T06:04:30Z</dcterms:modified>
  <cp:revision>1</cp:revision>
  <dc:title>akran zorbalığı nedir?</dc:title>
</cp:coreProperties>
</file>