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ig Shoulders Display" charset="1" panose="00000000000000000000"/>
      <p:regular r:id="rId10"/>
    </p:embeddedFont>
    <p:embeddedFont>
      <p:font typeface="Big Shoulders Display Bold" charset="1" panose="00000000000000000000"/>
      <p:regular r:id="rId11"/>
    </p:embeddedFont>
    <p:embeddedFont>
      <p:font typeface="Nunito Bold" charset="1" panose="00000000000000000000"/>
      <p:regular r:id="rId12"/>
    </p:embeddedFont>
    <p:embeddedFont>
      <p:font typeface="Nunito Bold Bold" charset="1" panose="00000000000000000000"/>
      <p:regular r:id="rId13"/>
    </p:embeddedFont>
    <p:embeddedFont>
      <p:font typeface="Nunito Bold Italics" charset="1" panose="00000000000000000000"/>
      <p:regular r:id="rId14"/>
    </p:embeddedFont>
    <p:embeddedFont>
      <p:font typeface="Nunito Bold Bold Italics" charset="1" panose="00000000000000000000"/>
      <p:regular r:id="rId15"/>
    </p:embeddedFont>
    <p:embeddedFont>
      <p:font typeface="Barlow Bold" charset="1" panose="00000800000000000000"/>
      <p:regular r:id="rId16"/>
    </p:embeddedFont>
    <p:embeddedFont>
      <p:font typeface="Barlow Bold Bold" charset="1" panose="00000900000000000000"/>
      <p:regular r:id="rId17"/>
    </p:embeddedFont>
    <p:embeddedFont>
      <p:font typeface="Barlow Bold Italics" charset="1" panose="00000800000000000000"/>
      <p:regular r:id="rId18"/>
    </p:embeddedFont>
    <p:embeddedFont>
      <p:font typeface="Barlow Bold Bold Italics" charset="1" panose="00000900000000000000"/>
      <p:regular r:id="rId19"/>
    </p:embeddedFont>
    <p:embeddedFont>
      <p:font typeface="Barlow Medium" charset="1" panose="00000600000000000000"/>
      <p:regular r:id="rId20"/>
    </p:embeddedFont>
    <p:embeddedFont>
      <p:font typeface="Barlow Medium Bold" charset="1" panose="00000700000000000000"/>
      <p:regular r:id="rId21"/>
    </p:embeddedFont>
    <p:embeddedFont>
      <p:font typeface="Barlow Medium Italics" charset="1" panose="00000600000000000000"/>
      <p:regular r:id="rId22"/>
    </p:embeddedFont>
    <p:embeddedFont>
      <p:font typeface="Barlow Medium Bold Italics" charset="1" panose="000007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slides/slide8.xml" Type="http://schemas.openxmlformats.org/officeDocument/2006/relationships/slide"/><Relationship Id="rId32" Target="slides/slide9.xml" Type="http://schemas.openxmlformats.org/officeDocument/2006/relationships/slide"/><Relationship Id="rId33" Target="slides/slide10.xml" Type="http://schemas.openxmlformats.org/officeDocument/2006/relationships/slide"/><Relationship Id="rId34" Target="slides/slide11.xml" Type="http://schemas.openxmlformats.org/officeDocument/2006/relationships/slide"/><Relationship Id="rId35" Target="slides/slide12.xml" Type="http://schemas.openxmlformats.org/officeDocument/2006/relationships/slide"/><Relationship Id="rId36" Target="slides/slide13.xml" Type="http://schemas.openxmlformats.org/officeDocument/2006/relationships/slide"/><Relationship Id="rId37" Target="slides/slide14.xml" Type="http://schemas.openxmlformats.org/officeDocument/2006/relationships/slide"/><Relationship Id="rId38" Target="slides/slide15.xml" Type="http://schemas.openxmlformats.org/officeDocument/2006/relationships/slide"/><Relationship Id="rId39" Target="slides/slide16.xml" Type="http://schemas.openxmlformats.org/officeDocument/2006/relationships/slide"/><Relationship Id="rId4" Target="theme/theme1.xml" Type="http://schemas.openxmlformats.org/officeDocument/2006/relationships/theme"/><Relationship Id="rId40" Target="slides/slide17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Relationship Id="rId3" Target="../media/image28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5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1750" y="651750"/>
            <a:ext cx="16984499" cy="8983499"/>
            <a:chOff x="0" y="0"/>
            <a:chExt cx="22645999" cy="1197799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r="r" b="b" t="t" l="l"/>
                <a:pathLst>
                  <a:path h="3038863" w="5745374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AutoShape 5" id="5"/>
            <p:cNvSpPr/>
            <p:nvPr/>
          </p:nvSpPr>
          <p:spPr>
            <a:xfrm rot="0">
              <a:off x="0" y="1266422"/>
              <a:ext cx="22645999" cy="0"/>
            </a:xfrm>
            <a:prstGeom prst="line">
              <a:avLst/>
            </a:prstGeom>
            <a:ln cap="rnd" w="127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6" id="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31634" y="4593129"/>
            <a:ext cx="5111774" cy="12170891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943201" y="1800425"/>
            <a:ext cx="8867687" cy="7055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760"/>
              </a:lnSpc>
            </a:pPr>
            <a:r>
              <a:rPr lang="en-US" sz="13760">
                <a:solidFill>
                  <a:srgbClr val="171717"/>
                </a:solidFill>
                <a:latin typeface="Barlow Bold"/>
              </a:rPr>
              <a:t>LİSELERE GEÇİŞ SİSTEMİ 2022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564566" y="651750"/>
            <a:ext cx="1009691" cy="8915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3574257" y="882969"/>
            <a:ext cx="6230305" cy="381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2232">
                <a:solidFill>
                  <a:srgbClr val="171717"/>
                </a:solidFill>
                <a:latin typeface="Barlow Bold"/>
              </a:rPr>
              <a:t>MAMAK REHBERLİK VE ARAŞTIRMA MERKEZİ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81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68168" y="651750"/>
            <a:ext cx="12639529" cy="8983499"/>
            <a:chOff x="0" y="0"/>
            <a:chExt cx="16852705" cy="1197799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6852705" cy="11977999"/>
              <a:chOff x="0" y="0"/>
              <a:chExt cx="4275594" cy="3038863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4275594" cy="3038863"/>
              </a:xfrm>
              <a:custGeom>
                <a:avLst/>
                <a:gdLst/>
                <a:ahLst/>
                <a:cxnLst/>
                <a:rect r="r" b="b" t="t" l="l"/>
                <a:pathLst>
                  <a:path h="3038863" w="4275594">
                    <a:moveTo>
                      <a:pt x="4151133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51134" y="0"/>
                    </a:lnTo>
                    <a:cubicBezTo>
                      <a:pt x="4219714" y="0"/>
                      <a:pt x="4275594" y="55880"/>
                      <a:pt x="4275594" y="124460"/>
                    </a:cubicBezTo>
                    <a:lnTo>
                      <a:pt x="4275594" y="2914403"/>
                    </a:lnTo>
                    <a:cubicBezTo>
                      <a:pt x="4275594" y="2982983"/>
                      <a:pt x="4219714" y="3038863"/>
                      <a:pt x="415113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1229607"/>
            <a:ext cx="3227549" cy="1137918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0" t="1646" r="0" b="1646"/>
          <a:stretch>
            <a:fillRect/>
          </a:stretch>
        </p:blipFill>
        <p:spPr>
          <a:xfrm flipH="false" flipV="false" rot="0">
            <a:off x="6826132" y="2150059"/>
            <a:ext cx="9633262" cy="7485191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6331917" y="914316"/>
            <a:ext cx="11275779" cy="1235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76"/>
              </a:lnSpc>
              <a:spcBef>
                <a:spcPct val="0"/>
              </a:spcBef>
            </a:pPr>
            <a:r>
              <a:rPr lang="en-US" u="none" sz="4776">
                <a:solidFill>
                  <a:srgbClr val="1B1464"/>
                </a:solidFill>
                <a:latin typeface="Barlow Bold"/>
              </a:rPr>
              <a:t>MAMAK BÖLGESİNDE MERKEZİ SINAVLA ÖĞRENCİ ALAN LİSELER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5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3844" y="737588"/>
            <a:ext cx="14435682" cy="8681452"/>
            <a:chOff x="0" y="0"/>
            <a:chExt cx="19247576" cy="1157526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9247576" cy="11575269"/>
              <a:chOff x="0" y="0"/>
              <a:chExt cx="4301847" cy="2587081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4301847" cy="2587081"/>
              </a:xfrm>
              <a:custGeom>
                <a:avLst/>
                <a:gdLst/>
                <a:ahLst/>
                <a:cxnLst/>
                <a:rect r="r" b="b" t="t" l="l"/>
                <a:pathLst>
                  <a:path h="2587081" w="4301847">
                    <a:moveTo>
                      <a:pt x="4177387" y="2587081"/>
                    </a:moveTo>
                    <a:lnTo>
                      <a:pt x="124460" y="2587081"/>
                    </a:lnTo>
                    <a:cubicBezTo>
                      <a:pt x="55880" y="2587081"/>
                      <a:pt x="0" y="2531201"/>
                      <a:pt x="0" y="246262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77387" y="0"/>
                    </a:lnTo>
                    <a:cubicBezTo>
                      <a:pt x="4245967" y="0"/>
                      <a:pt x="4301847" y="55880"/>
                      <a:pt x="4301847" y="124460"/>
                    </a:cubicBezTo>
                    <a:lnTo>
                      <a:pt x="4301847" y="2462621"/>
                    </a:lnTo>
                    <a:cubicBezTo>
                      <a:pt x="4301847" y="2531201"/>
                      <a:pt x="4245967" y="2587081"/>
                      <a:pt x="4177387" y="258708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10800000">
              <a:off x="1574185" y="570519"/>
              <a:ext cx="328853" cy="328853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180474" y="570519"/>
              <a:ext cx="328853" cy="328853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-10800000">
              <a:off x="786762" y="570519"/>
              <a:ext cx="328853" cy="328853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823219" y="737588"/>
            <a:ext cx="8093387" cy="15618817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615484" y="3925350"/>
            <a:ext cx="4936234" cy="5036973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9001708" y="5095875"/>
            <a:ext cx="4163786" cy="2890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0"/>
              </a:lnSpc>
              <a:spcBef>
                <a:spcPct val="0"/>
              </a:spcBef>
            </a:pPr>
            <a:r>
              <a:rPr lang="en-US" sz="2071">
                <a:solidFill>
                  <a:srgbClr val="000000"/>
                </a:solidFill>
                <a:latin typeface="Barlow Bold Bold"/>
              </a:rPr>
              <a:t>Kayıt Alanı: Kendi bölgemizdeki okullar</a:t>
            </a:r>
          </a:p>
          <a:p>
            <a:pPr algn="ctr">
              <a:lnSpc>
                <a:spcPts val="2900"/>
              </a:lnSpc>
              <a:spcBef>
                <a:spcPct val="0"/>
              </a:spcBef>
            </a:pPr>
          </a:p>
          <a:p>
            <a:pPr algn="ctr">
              <a:lnSpc>
                <a:spcPts val="2900"/>
              </a:lnSpc>
              <a:spcBef>
                <a:spcPct val="0"/>
              </a:spcBef>
            </a:pPr>
            <a:r>
              <a:rPr lang="en-US" sz="2071">
                <a:solidFill>
                  <a:srgbClr val="000000"/>
                </a:solidFill>
                <a:latin typeface="Barlow Bold Bold"/>
              </a:rPr>
              <a:t>Komşu Kayıt Alanı: Bize yakın bölgedeki okullar</a:t>
            </a:r>
          </a:p>
          <a:p>
            <a:pPr algn="ctr">
              <a:lnSpc>
                <a:spcPts val="2900"/>
              </a:lnSpc>
              <a:spcBef>
                <a:spcPct val="0"/>
              </a:spcBef>
            </a:pPr>
          </a:p>
          <a:p>
            <a:pPr algn="ctr">
              <a:lnSpc>
                <a:spcPts val="2900"/>
              </a:lnSpc>
              <a:spcBef>
                <a:spcPct val="0"/>
              </a:spcBef>
            </a:pPr>
            <a:r>
              <a:rPr lang="en-US" sz="2071">
                <a:solidFill>
                  <a:srgbClr val="000000"/>
                </a:solidFill>
                <a:latin typeface="Barlow Bold Bold"/>
              </a:rPr>
              <a:t>Diğer Kayıt Alanı: İl/ilçemizin dışındaki okullar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506020" y="1606643"/>
            <a:ext cx="11239818" cy="858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433"/>
              </a:lnSpc>
              <a:spcBef>
                <a:spcPct val="0"/>
              </a:spcBef>
            </a:pPr>
            <a:r>
              <a:rPr lang="en-US" u="none" sz="6433">
                <a:solidFill>
                  <a:srgbClr val="171717"/>
                </a:solidFill>
                <a:latin typeface="Barlow Bold"/>
              </a:rPr>
              <a:t>YEREL YERLEŞTİRME SİSTEMİ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44592" y="2870594"/>
            <a:ext cx="7584754" cy="4479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3"/>
              </a:lnSpc>
            </a:pPr>
            <a:r>
              <a:rPr lang="en-US" sz="2531">
                <a:solidFill>
                  <a:srgbClr val="000000"/>
                </a:solidFill>
                <a:latin typeface="Arimo Bold"/>
              </a:rPr>
              <a:t>Yerel yerleştirme sistemine göre öğrenciler,</a:t>
            </a:r>
          </a:p>
          <a:p>
            <a:pPr algn="ctr">
              <a:lnSpc>
                <a:spcPts val="3543"/>
              </a:lnSpc>
            </a:pPr>
            <a:r>
              <a:rPr lang="en-US" sz="2531">
                <a:solidFill>
                  <a:srgbClr val="000000"/>
                </a:solidFill>
                <a:latin typeface="Arimo Bold"/>
              </a:rPr>
              <a:t>ikamet adreslerine göre okullara</a:t>
            </a:r>
          </a:p>
          <a:p>
            <a:pPr algn="ctr">
              <a:lnSpc>
                <a:spcPts val="3543"/>
              </a:lnSpc>
            </a:pPr>
            <a:r>
              <a:rPr lang="en-US" sz="2531">
                <a:solidFill>
                  <a:srgbClr val="000000"/>
                </a:solidFill>
                <a:latin typeface="Arimo Bold"/>
              </a:rPr>
              <a:t>yerleştirilirler.</a:t>
            </a:r>
          </a:p>
          <a:p>
            <a:pPr algn="ctr">
              <a:lnSpc>
                <a:spcPts val="3543"/>
              </a:lnSpc>
            </a:pPr>
          </a:p>
          <a:p>
            <a:pPr algn="ctr">
              <a:lnSpc>
                <a:spcPts val="3543"/>
              </a:lnSpc>
            </a:pPr>
            <a:r>
              <a:rPr lang="en-US" sz="2531">
                <a:solidFill>
                  <a:srgbClr val="000000"/>
                </a:solidFill>
                <a:latin typeface="Arimo Bold"/>
              </a:rPr>
              <a:t>İkamet adresinde eşitlik bozulmazsa yani iki</a:t>
            </a:r>
          </a:p>
          <a:p>
            <a:pPr algn="ctr">
              <a:lnSpc>
                <a:spcPts val="3543"/>
              </a:lnSpc>
            </a:pPr>
            <a:r>
              <a:rPr lang="en-US" sz="2531">
                <a:solidFill>
                  <a:srgbClr val="000000"/>
                </a:solidFill>
                <a:latin typeface="Arimo Bold"/>
              </a:rPr>
              <a:t>öğrencide kayıt alanında ise, OBP’si yüksek</a:t>
            </a:r>
          </a:p>
          <a:p>
            <a:pPr algn="ctr">
              <a:lnSpc>
                <a:spcPts val="3543"/>
              </a:lnSpc>
            </a:pPr>
            <a:r>
              <a:rPr lang="en-US" sz="2531">
                <a:solidFill>
                  <a:srgbClr val="000000"/>
                </a:solidFill>
                <a:latin typeface="Arimo Bold"/>
              </a:rPr>
              <a:t>olan öğrenci okula yerleştirilir.</a:t>
            </a:r>
          </a:p>
          <a:p>
            <a:pPr algn="ctr">
              <a:lnSpc>
                <a:spcPts val="3543"/>
              </a:lnSpc>
            </a:pPr>
          </a:p>
          <a:p>
            <a:pPr algn="ctr">
              <a:lnSpc>
                <a:spcPts val="3543"/>
              </a:lnSpc>
            </a:pPr>
            <a:r>
              <a:rPr lang="en-US" sz="2531">
                <a:solidFill>
                  <a:srgbClr val="000000"/>
                </a:solidFill>
                <a:latin typeface="Arimo Bold"/>
              </a:rPr>
              <a:t>Eşitlik devam ederse sırasıyla 8,7,6.sınıf</a:t>
            </a:r>
          </a:p>
          <a:p>
            <a:pPr algn="ctr">
              <a:lnSpc>
                <a:spcPts val="3543"/>
              </a:lnSpc>
            </a:pPr>
            <a:r>
              <a:rPr lang="en-US" sz="2531">
                <a:solidFill>
                  <a:srgbClr val="000000"/>
                </a:solidFill>
                <a:latin typeface="Arimo Bold"/>
              </a:rPr>
              <a:t>YBP’larına bakılır.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5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87366" y="2176478"/>
            <a:ext cx="8026143" cy="771786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1616" t="0" r="0" b="0"/>
          <a:stretch>
            <a:fillRect/>
          </a:stretch>
        </p:blipFill>
        <p:spPr>
          <a:xfrm flipH="false" flipV="false" rot="0">
            <a:off x="8795289" y="2303872"/>
            <a:ext cx="9492711" cy="7590474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0" y="818975"/>
            <a:ext cx="18288000" cy="1235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76"/>
              </a:lnSpc>
              <a:spcBef>
                <a:spcPct val="0"/>
              </a:spcBef>
            </a:pPr>
            <a:r>
              <a:rPr lang="en-US" u="none" sz="4776">
                <a:solidFill>
                  <a:srgbClr val="1B1464"/>
                </a:solidFill>
                <a:latin typeface="Barlow Bold"/>
              </a:rPr>
              <a:t>MAMAK BÖLGESİNDE YEREL YERLEŞTİRMEYLE ÖĞRENCİ ALAN LİSELER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81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236144" y="683992"/>
            <a:ext cx="11500175" cy="8830269"/>
            <a:chOff x="0" y="0"/>
            <a:chExt cx="15333567" cy="11773692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5333567" cy="11773692"/>
              <a:chOff x="0" y="0"/>
              <a:chExt cx="3103973" cy="2383348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3103974" cy="2383348"/>
              </a:xfrm>
              <a:custGeom>
                <a:avLst/>
                <a:gdLst/>
                <a:ahLst/>
                <a:cxnLst/>
                <a:rect r="r" b="b" t="t" l="l"/>
                <a:pathLst>
                  <a:path h="2383348" w="3103974">
                    <a:moveTo>
                      <a:pt x="2979513" y="2383348"/>
                    </a:moveTo>
                    <a:lnTo>
                      <a:pt x="124460" y="2383348"/>
                    </a:lnTo>
                    <a:cubicBezTo>
                      <a:pt x="55880" y="2383348"/>
                      <a:pt x="0" y="2327468"/>
                      <a:pt x="0" y="22588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979513" y="0"/>
                    </a:lnTo>
                    <a:cubicBezTo>
                      <a:pt x="3048093" y="0"/>
                      <a:pt x="3103974" y="55880"/>
                      <a:pt x="3103974" y="124460"/>
                    </a:cubicBezTo>
                    <a:lnTo>
                      <a:pt x="3103974" y="2258888"/>
                    </a:lnTo>
                    <a:cubicBezTo>
                      <a:pt x="3103974" y="2327468"/>
                      <a:pt x="3048093" y="2383348"/>
                      <a:pt x="2979513" y="238334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10800000">
              <a:off x="1738040" y="629904"/>
              <a:ext cx="363083" cy="363083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303348" y="629904"/>
              <a:ext cx="363083" cy="363083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-10800000">
              <a:off x="868656" y="629904"/>
              <a:ext cx="363083" cy="363083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name="TextBox 11" id="11"/>
          <p:cNvSpPr txBox="true"/>
          <p:nvPr/>
        </p:nvSpPr>
        <p:spPr>
          <a:xfrm rot="0">
            <a:off x="7910571" y="977175"/>
            <a:ext cx="8151322" cy="932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13"/>
              </a:lnSpc>
            </a:pPr>
            <a:r>
              <a:rPr lang="en-US" sz="7013">
                <a:solidFill>
                  <a:srgbClr val="171717"/>
                </a:solidFill>
                <a:latin typeface="Barlow Bold"/>
              </a:rPr>
              <a:t>YETENEK SINAVI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028406" y="843825"/>
            <a:ext cx="10476520" cy="11365061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6717174" y="2513316"/>
            <a:ext cx="10538114" cy="6090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70"/>
              </a:lnSpc>
            </a:pPr>
            <a:r>
              <a:rPr lang="en-US" sz="3835">
                <a:solidFill>
                  <a:srgbClr val="171717"/>
                </a:solidFill>
                <a:latin typeface="Arimo Bold"/>
              </a:rPr>
              <a:t>Resim alanı, müzik alanı, Türk sanat müziği, Türk halk müziği, spor </a:t>
            </a:r>
            <a:r>
              <a:rPr lang="en-US" sz="3835">
                <a:solidFill>
                  <a:srgbClr val="171717"/>
                </a:solidFill>
                <a:latin typeface="Arimo Bold"/>
              </a:rPr>
              <a:t>alanı gibi yetenek alanlarına ilişkin eğitim veren güzel sanatlar liseleri, spor liseleri ve bazı anadolu imam hatip liselerine yapılan yerleştirme sistemidir.</a:t>
            </a:r>
          </a:p>
          <a:p>
            <a:pPr algn="ctr">
              <a:lnSpc>
                <a:spcPts val="5370"/>
              </a:lnSpc>
            </a:pPr>
          </a:p>
          <a:p>
            <a:pPr algn="ctr">
              <a:lnSpc>
                <a:spcPts val="5370"/>
              </a:lnSpc>
            </a:pPr>
            <a:r>
              <a:rPr lang="en-US" sz="3835">
                <a:solidFill>
                  <a:srgbClr val="171717"/>
                </a:solidFill>
                <a:latin typeface="Arimo Bold"/>
              </a:rPr>
              <a:t>Merkezi sınavdan (LGS) sonra sınav başvuruları başlar ve okulların kendisi tarafından yetenek sınavları yapılır.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81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1750" y="651750"/>
            <a:ext cx="16984499" cy="8983499"/>
            <a:chOff x="0" y="0"/>
            <a:chExt cx="22645999" cy="1197799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r="r" b="b" t="t" l="l"/>
                <a:pathLst>
                  <a:path h="3038863" w="5745374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B6EEF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grpSp>
        <p:nvGrpSpPr>
          <p:cNvPr name="Group 11" id="11"/>
          <p:cNvGrpSpPr/>
          <p:nvPr/>
        </p:nvGrpSpPr>
        <p:grpSpPr>
          <a:xfrm rot="0">
            <a:off x="871479" y="2463516"/>
            <a:ext cx="5397294" cy="6356985"/>
            <a:chOff x="0" y="0"/>
            <a:chExt cx="7196391" cy="8475980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261728" y="0"/>
              <a:ext cx="4473804" cy="4473804"/>
            </a:xfrm>
            <a:prstGeom prst="rect">
              <a:avLst/>
            </a:prstGeom>
          </p:spPr>
        </p:pic>
        <p:sp>
          <p:nvSpPr>
            <p:cNvPr name="TextBox 13" id="13"/>
            <p:cNvSpPr txBox="true"/>
            <p:nvPr/>
          </p:nvSpPr>
          <p:spPr>
            <a:xfrm rot="0">
              <a:off x="1407481" y="1456064"/>
              <a:ext cx="4182299" cy="14759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1B1464"/>
                  </a:solidFill>
                  <a:latin typeface="Arimo Bold"/>
                </a:rPr>
                <a:t>MİMAR SİNAN GSL</a:t>
              </a:r>
            </a:p>
          </p:txBody>
        </p:sp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5400000">
              <a:off x="2824089" y="5331541"/>
              <a:ext cx="1349082" cy="615519"/>
            </a:xfrm>
            <a:prstGeom prst="rect">
              <a:avLst/>
            </a:prstGeom>
          </p:spPr>
        </p:pic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4266426">
              <a:off x="4551396" y="5268230"/>
              <a:ext cx="1349082" cy="615519"/>
            </a:xfrm>
            <a:prstGeom prst="rect">
              <a:avLst/>
            </a:prstGeom>
          </p:spPr>
        </p:pic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7491936">
              <a:off x="821304" y="5259766"/>
              <a:ext cx="1349082" cy="615519"/>
            </a:xfrm>
            <a:prstGeom prst="rect">
              <a:avLst/>
            </a:prstGeom>
          </p:spPr>
        </p:pic>
        <p:sp>
          <p:nvSpPr>
            <p:cNvPr name="TextBox 17" id="17"/>
            <p:cNvSpPr txBox="true"/>
            <p:nvPr/>
          </p:nvSpPr>
          <p:spPr>
            <a:xfrm rot="0">
              <a:off x="0" y="6679565"/>
              <a:ext cx="1715452" cy="7266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u="none" sz="3200">
                  <a:solidFill>
                    <a:srgbClr val="1B1464"/>
                  </a:solidFill>
                  <a:latin typeface="Arimo Bold"/>
                </a:rPr>
                <a:t>MÜZİK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5480304" y="6679565"/>
              <a:ext cx="1716088" cy="7266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1B1464"/>
                  </a:solidFill>
                  <a:latin typeface="Arimo Bold"/>
                </a:rPr>
                <a:t>RESİM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2065542" y="7000028"/>
              <a:ext cx="3160395" cy="14759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1B1464"/>
                  </a:solidFill>
                  <a:latin typeface="Arimo Bold"/>
                </a:rPr>
                <a:t>TÜRK HALK</a:t>
              </a:r>
            </a:p>
            <a:p>
              <a:pPr algn="ctr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1B1464"/>
                  </a:solidFill>
                  <a:latin typeface="Arimo Bold"/>
                </a:rPr>
                <a:t>MÜZİĞİ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466323" y="2463516"/>
            <a:ext cx="3355353" cy="5554663"/>
            <a:chOff x="0" y="0"/>
            <a:chExt cx="4473804" cy="7406217"/>
          </a:xfrm>
        </p:grpSpPr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4473804" cy="4473804"/>
            </a:xfrm>
            <a:prstGeom prst="rect">
              <a:avLst/>
            </a:prstGeom>
          </p:spPr>
        </p:pic>
        <p:sp>
          <p:nvSpPr>
            <p:cNvPr name="TextBox 22" id="22"/>
            <p:cNvSpPr txBox="true"/>
            <p:nvPr/>
          </p:nvSpPr>
          <p:spPr>
            <a:xfrm rot="0">
              <a:off x="0" y="1081414"/>
              <a:ext cx="4473804" cy="22252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u="none" sz="3200">
                  <a:solidFill>
                    <a:srgbClr val="1B1464"/>
                  </a:solidFill>
                  <a:latin typeface="Arimo Bold"/>
                </a:rPr>
                <a:t>ŞEHİT ALİ ALITKAN SPOR LİSESİ</a:t>
              </a:r>
            </a:p>
          </p:txBody>
        </p:sp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5400000">
              <a:off x="1635775" y="5331541"/>
              <a:ext cx="1349082" cy="615519"/>
            </a:xfrm>
            <a:prstGeom prst="rect">
              <a:avLst/>
            </a:prstGeom>
          </p:spPr>
        </p:pic>
        <p:sp>
          <p:nvSpPr>
            <p:cNvPr name="TextBox 24" id="24"/>
            <p:cNvSpPr txBox="true"/>
            <p:nvPr/>
          </p:nvSpPr>
          <p:spPr>
            <a:xfrm rot="0">
              <a:off x="639552" y="6679565"/>
              <a:ext cx="3341529" cy="7266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1B1464"/>
                  </a:solidFill>
                  <a:latin typeface="Arimo Bold"/>
                </a:rPr>
                <a:t>SPOR ALANI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3081628" y="2463516"/>
            <a:ext cx="3355353" cy="5554663"/>
            <a:chOff x="0" y="0"/>
            <a:chExt cx="4473804" cy="7406217"/>
          </a:xfrm>
        </p:grpSpPr>
        <p:pic>
          <p:nvPicPr>
            <p:cNvPr name="Picture 26" id="26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4473804" cy="4473804"/>
            </a:xfrm>
            <a:prstGeom prst="rect">
              <a:avLst/>
            </a:prstGeom>
          </p:spPr>
        </p:pic>
        <p:sp>
          <p:nvSpPr>
            <p:cNvPr name="TextBox 27" id="27"/>
            <p:cNvSpPr txBox="true"/>
            <p:nvPr/>
          </p:nvSpPr>
          <p:spPr>
            <a:xfrm rot="0">
              <a:off x="0" y="1456064"/>
              <a:ext cx="4473804" cy="14759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u="none" sz="3200">
                  <a:solidFill>
                    <a:srgbClr val="1B1464"/>
                  </a:solidFill>
                  <a:latin typeface="Arimo Bold"/>
                </a:rPr>
                <a:t>ANKARA TVF SPOR LİSESİ</a:t>
              </a:r>
            </a:p>
          </p:txBody>
        </p:sp>
        <p:pic>
          <p:nvPicPr>
            <p:cNvPr name="Picture 28" id="28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5400000">
              <a:off x="1562361" y="5331541"/>
              <a:ext cx="1349082" cy="615519"/>
            </a:xfrm>
            <a:prstGeom prst="rect">
              <a:avLst/>
            </a:prstGeom>
          </p:spPr>
        </p:pic>
        <p:sp>
          <p:nvSpPr>
            <p:cNvPr name="TextBox 29" id="29"/>
            <p:cNvSpPr txBox="true"/>
            <p:nvPr/>
          </p:nvSpPr>
          <p:spPr>
            <a:xfrm rot="0">
              <a:off x="746716" y="6679565"/>
              <a:ext cx="2980373" cy="7266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1B1464"/>
                  </a:solidFill>
                  <a:latin typeface="Arimo Bold"/>
                </a:rPr>
                <a:t>VOLEYBOL</a:t>
              </a: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2063088" y="1104900"/>
            <a:ext cx="14842393" cy="587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76"/>
              </a:lnSpc>
              <a:spcBef>
                <a:spcPct val="0"/>
              </a:spcBef>
            </a:pPr>
            <a:r>
              <a:rPr lang="en-US" sz="4376">
                <a:solidFill>
                  <a:srgbClr val="FF814B"/>
                </a:solidFill>
                <a:latin typeface="Barlow Bold"/>
              </a:rPr>
              <a:t>ANKARA'DA </a:t>
            </a:r>
            <a:r>
              <a:rPr lang="en-US" u="none" sz="4376">
                <a:solidFill>
                  <a:srgbClr val="FF814B"/>
                </a:solidFill>
                <a:latin typeface="Barlow Bold"/>
              </a:rPr>
              <a:t>YETENEK SINAVIYLA ÖĞRENCİ ALAN OKULLAR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B6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2372" y="651750"/>
            <a:ext cx="15511008" cy="8983499"/>
            <a:chOff x="0" y="0"/>
            <a:chExt cx="5246934" cy="303886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5246934" cy="3038863"/>
            </a:xfrm>
            <a:custGeom>
              <a:avLst/>
              <a:gdLst/>
              <a:ahLst/>
              <a:cxnLst/>
              <a:rect r="r" b="b" t="t" l="l"/>
              <a:pathLst>
                <a:path h="3038863" w="5246934">
                  <a:moveTo>
                    <a:pt x="5122474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2474" y="0"/>
                  </a:lnTo>
                  <a:cubicBezTo>
                    <a:pt x="5191054" y="0"/>
                    <a:pt x="5246934" y="55880"/>
                    <a:pt x="5246934" y="124460"/>
                  </a:cubicBezTo>
                  <a:lnTo>
                    <a:pt x="5246934" y="2914403"/>
                  </a:lnTo>
                  <a:cubicBezTo>
                    <a:pt x="5246934" y="2982983"/>
                    <a:pt x="5191054" y="3038863"/>
                    <a:pt x="5122474" y="30388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297362" y="1682488"/>
            <a:ext cx="3652036" cy="13042986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3173320" y="3679126"/>
            <a:ext cx="3004558" cy="1464374"/>
            <a:chOff x="0" y="0"/>
            <a:chExt cx="3926861" cy="191389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3926861" cy="1913890"/>
            </a:xfrm>
            <a:custGeom>
              <a:avLst/>
              <a:gdLst/>
              <a:ahLst/>
              <a:cxnLst/>
              <a:rect r="r" b="b" t="t" l="l"/>
              <a:pathLst>
                <a:path h="1913890" w="3926861">
                  <a:moveTo>
                    <a:pt x="0" y="0"/>
                  </a:moveTo>
                  <a:lnTo>
                    <a:pt x="3926861" y="0"/>
                  </a:lnTo>
                  <a:lnTo>
                    <a:pt x="392686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558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845073" y="1278294"/>
            <a:ext cx="10710744" cy="941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76"/>
              </a:lnSpc>
              <a:spcBef>
                <a:spcPct val="0"/>
              </a:spcBef>
            </a:pPr>
            <a:r>
              <a:rPr lang="en-US" u="none" sz="7076">
                <a:solidFill>
                  <a:srgbClr val="1B1464"/>
                </a:solidFill>
                <a:latin typeface="Barlow Bold"/>
              </a:rPr>
              <a:t>NASIL HAZIRLANMALIYIM?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72032" y="8337696"/>
            <a:ext cx="5060257" cy="1071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9"/>
              </a:lnSpc>
              <a:spcBef>
                <a:spcPct val="0"/>
              </a:spcBef>
            </a:pPr>
            <a:r>
              <a:rPr lang="en-US" sz="2049">
                <a:solidFill>
                  <a:srgbClr val="1B1464"/>
                </a:solidFill>
                <a:latin typeface="Barlow Bold"/>
              </a:rPr>
              <a:t>Belli aralıklarla çalışmalarımızı</a:t>
            </a:r>
          </a:p>
          <a:p>
            <a:pPr algn="ctr">
              <a:lnSpc>
                <a:spcPts val="2869"/>
              </a:lnSpc>
              <a:spcBef>
                <a:spcPct val="0"/>
              </a:spcBef>
            </a:pPr>
            <a:r>
              <a:rPr lang="en-US" sz="2049">
                <a:solidFill>
                  <a:srgbClr val="1B1464"/>
                </a:solidFill>
                <a:latin typeface="Barlow Bold"/>
              </a:rPr>
              <a:t>denemeli, eksiklerimizi tespit</a:t>
            </a:r>
          </a:p>
          <a:p>
            <a:pPr algn="ctr">
              <a:lnSpc>
                <a:spcPts val="2869"/>
              </a:lnSpc>
              <a:spcBef>
                <a:spcPct val="0"/>
              </a:spcBef>
            </a:pPr>
            <a:r>
              <a:rPr lang="en-US" sz="2049">
                <a:solidFill>
                  <a:srgbClr val="1B1464"/>
                </a:solidFill>
                <a:latin typeface="Barlow Bold"/>
              </a:rPr>
              <a:t>etmeli ve tamamlamalıyız.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675599" y="2667945"/>
            <a:ext cx="7049691" cy="775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76"/>
              </a:lnSpc>
              <a:spcBef>
                <a:spcPct val="0"/>
              </a:spcBef>
            </a:pPr>
            <a:r>
              <a:rPr lang="en-US" u="none" sz="5776">
                <a:solidFill>
                  <a:srgbClr val="5B6EEF"/>
                </a:solidFill>
                <a:latin typeface="Barlow Bold"/>
              </a:rPr>
              <a:t>MERKEZİ SINAV (LGS)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0223011" y="6739607"/>
            <a:ext cx="3004558" cy="1464374"/>
            <a:chOff x="0" y="0"/>
            <a:chExt cx="3926861" cy="191389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3926861" cy="1913890"/>
            </a:xfrm>
            <a:custGeom>
              <a:avLst/>
              <a:gdLst/>
              <a:ahLst/>
              <a:cxnLst/>
              <a:rect r="r" b="b" t="t" l="l"/>
              <a:pathLst>
                <a:path h="1913890" w="3926861">
                  <a:moveTo>
                    <a:pt x="0" y="0"/>
                  </a:moveTo>
                  <a:lnTo>
                    <a:pt x="3926861" y="0"/>
                  </a:lnTo>
                  <a:lnTo>
                    <a:pt x="392686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558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223011" y="3679126"/>
            <a:ext cx="3004558" cy="1464374"/>
            <a:chOff x="0" y="0"/>
            <a:chExt cx="3926861" cy="191389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3926861" cy="1913890"/>
            </a:xfrm>
            <a:custGeom>
              <a:avLst/>
              <a:gdLst/>
              <a:ahLst/>
              <a:cxnLst/>
              <a:rect r="r" b="b" t="t" l="l"/>
              <a:pathLst>
                <a:path h="1913890" w="3926861">
                  <a:moveTo>
                    <a:pt x="0" y="0"/>
                  </a:moveTo>
                  <a:lnTo>
                    <a:pt x="3926861" y="0"/>
                  </a:lnTo>
                  <a:lnTo>
                    <a:pt x="392686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558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3173320" y="6739607"/>
            <a:ext cx="3004558" cy="1464374"/>
            <a:chOff x="0" y="0"/>
            <a:chExt cx="3926861" cy="191389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3926861" cy="1913890"/>
            </a:xfrm>
            <a:custGeom>
              <a:avLst/>
              <a:gdLst/>
              <a:ahLst/>
              <a:cxnLst/>
              <a:rect r="r" b="b" t="t" l="l"/>
              <a:pathLst>
                <a:path h="1913890" w="3926861">
                  <a:moveTo>
                    <a:pt x="0" y="0"/>
                  </a:moveTo>
                  <a:lnTo>
                    <a:pt x="3926861" y="0"/>
                  </a:lnTo>
                  <a:lnTo>
                    <a:pt x="392686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558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3173320" y="4076017"/>
            <a:ext cx="3004558" cy="775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76"/>
              </a:lnSpc>
              <a:spcBef>
                <a:spcPct val="0"/>
              </a:spcBef>
            </a:pPr>
            <a:r>
              <a:rPr lang="en-US" u="none" sz="5776">
                <a:solidFill>
                  <a:srgbClr val="1B1464"/>
                </a:solidFill>
                <a:latin typeface="Barlow Bold"/>
              </a:rPr>
              <a:t>HEDEF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809045" y="4076017"/>
            <a:ext cx="1832491" cy="775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76"/>
              </a:lnSpc>
              <a:spcBef>
                <a:spcPct val="0"/>
              </a:spcBef>
            </a:pPr>
            <a:r>
              <a:rPr lang="en-US" u="none" sz="5776">
                <a:solidFill>
                  <a:srgbClr val="1B1464"/>
                </a:solidFill>
                <a:latin typeface="Barlow Bold"/>
              </a:rPr>
              <a:t>PLAN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139563" y="7183487"/>
            <a:ext cx="3072073" cy="671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76"/>
              </a:lnSpc>
              <a:spcBef>
                <a:spcPct val="0"/>
              </a:spcBef>
            </a:pPr>
            <a:r>
              <a:rPr lang="en-US" u="none" sz="5076">
                <a:solidFill>
                  <a:srgbClr val="1B1464"/>
                </a:solidFill>
                <a:latin typeface="Barlow Bold"/>
              </a:rPr>
              <a:t>ODAKLAN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23011" y="7136498"/>
            <a:ext cx="2958298" cy="775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76"/>
              </a:lnSpc>
              <a:spcBef>
                <a:spcPct val="0"/>
              </a:spcBef>
            </a:pPr>
            <a:r>
              <a:rPr lang="en-US" u="none" sz="5776">
                <a:solidFill>
                  <a:srgbClr val="1B1464"/>
                </a:solidFill>
                <a:latin typeface="Barlow Bold"/>
              </a:rPr>
              <a:t>DENEME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025500" y="5477947"/>
            <a:ext cx="5129297" cy="709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69"/>
              </a:lnSpc>
              <a:spcBef>
                <a:spcPct val="0"/>
              </a:spcBef>
            </a:pPr>
            <a:r>
              <a:rPr lang="en-US" u="none" sz="2049">
                <a:solidFill>
                  <a:srgbClr val="1B1464"/>
                </a:solidFill>
                <a:latin typeface="Barlow Bold"/>
              </a:rPr>
              <a:t>Öncelikle kendimize bir</a:t>
            </a:r>
          </a:p>
          <a:p>
            <a:pPr algn="ctr" marL="0" indent="0" lvl="0">
              <a:lnSpc>
                <a:spcPts val="2869"/>
              </a:lnSpc>
              <a:spcBef>
                <a:spcPct val="0"/>
              </a:spcBef>
            </a:pPr>
            <a:r>
              <a:rPr lang="en-US" u="none" sz="2049">
                <a:solidFill>
                  <a:srgbClr val="1B1464"/>
                </a:solidFill>
                <a:latin typeface="Barlow Bold"/>
              </a:rPr>
              <a:t>hedef belirlemeliyiz.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478330" y="5293886"/>
            <a:ext cx="6493921" cy="1078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69"/>
              </a:lnSpc>
              <a:spcBef>
                <a:spcPct val="0"/>
              </a:spcBef>
            </a:pPr>
            <a:r>
              <a:rPr lang="en-US" u="none" sz="2049">
                <a:solidFill>
                  <a:srgbClr val="1B1464"/>
                </a:solidFill>
                <a:latin typeface="Barlow Bold"/>
              </a:rPr>
              <a:t>Hedefimize ulaşmak için neler yapmamız gerektiğini tespit edip, bunları planlı şekilde</a:t>
            </a:r>
          </a:p>
          <a:p>
            <a:pPr algn="ctr" marL="0" indent="0" lvl="0">
              <a:lnSpc>
                <a:spcPts val="2869"/>
              </a:lnSpc>
              <a:spcBef>
                <a:spcPct val="0"/>
              </a:spcBef>
            </a:pPr>
            <a:r>
              <a:rPr lang="en-US" u="none" sz="2049">
                <a:solidFill>
                  <a:srgbClr val="1B1464"/>
                </a:solidFill>
                <a:latin typeface="Barlow Bold"/>
              </a:rPr>
              <a:t>uygulamalıyız.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159661" y="8340620"/>
            <a:ext cx="4860976" cy="1068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69"/>
              </a:lnSpc>
              <a:spcBef>
                <a:spcPct val="0"/>
              </a:spcBef>
            </a:pPr>
            <a:r>
              <a:rPr lang="en-US" u="none" sz="2049">
                <a:solidFill>
                  <a:srgbClr val="1B1464"/>
                </a:solidFill>
                <a:latin typeface="Barlow Bold"/>
              </a:rPr>
              <a:t>Odaklanmamızı zorlaştıracak telefon, oyun, dizi vb. şeylerle</a:t>
            </a:r>
          </a:p>
          <a:p>
            <a:pPr algn="ctr" marL="0" indent="0" lvl="0">
              <a:lnSpc>
                <a:spcPts val="2869"/>
              </a:lnSpc>
              <a:spcBef>
                <a:spcPct val="0"/>
              </a:spcBef>
            </a:pPr>
            <a:r>
              <a:rPr lang="en-US" u="none" sz="2049">
                <a:solidFill>
                  <a:srgbClr val="1B1464"/>
                </a:solidFill>
                <a:latin typeface="Barlow Bold"/>
              </a:rPr>
              <a:t>aramıza mesafe koymalıyız.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FFD5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1750" y="651750"/>
            <a:ext cx="16984499" cy="8983499"/>
            <a:chOff x="0" y="0"/>
            <a:chExt cx="22645999" cy="1197799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r="r" b="b" t="t" l="l"/>
                <a:pathLst>
                  <a:path h="3038863" w="5745374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name="TextBox 11" id="11"/>
          <p:cNvSpPr txBox="true"/>
          <p:nvPr/>
        </p:nvSpPr>
        <p:spPr>
          <a:xfrm rot="0">
            <a:off x="2596513" y="1933203"/>
            <a:ext cx="13094973" cy="775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76"/>
              </a:lnSpc>
              <a:spcBef>
                <a:spcPct val="0"/>
              </a:spcBef>
            </a:pPr>
            <a:r>
              <a:rPr lang="en-US" u="none" sz="5776">
                <a:solidFill>
                  <a:srgbClr val="FFFFFF"/>
                </a:solidFill>
                <a:latin typeface="Barlow Bold"/>
              </a:rPr>
              <a:t>YEREL YERLEŞTİRME (İKAMET ADRESİ)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51750" y="3790578"/>
            <a:ext cx="16984499" cy="4319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81"/>
              </a:lnSpc>
            </a:pPr>
            <a:r>
              <a:rPr lang="en-US" sz="4986">
                <a:solidFill>
                  <a:srgbClr val="171717"/>
                </a:solidFill>
                <a:latin typeface="Arimo Bold"/>
              </a:rPr>
              <a:t>8.Sınıf not ortalamamızı yükseltmek için; </a:t>
            </a:r>
          </a:p>
          <a:p>
            <a:pPr algn="ctr">
              <a:lnSpc>
                <a:spcPts val="6981"/>
              </a:lnSpc>
            </a:pPr>
          </a:p>
          <a:p>
            <a:pPr marL="947072" indent="-473536" lvl="1">
              <a:lnSpc>
                <a:spcPts val="6886"/>
              </a:lnSpc>
              <a:buFont typeface="Arial"/>
              <a:buChar char="•"/>
            </a:pPr>
            <a:r>
              <a:rPr lang="en-US" sz="4386">
                <a:solidFill>
                  <a:srgbClr val="171717"/>
                </a:solidFill>
                <a:latin typeface="Arimo Bold"/>
              </a:rPr>
              <a:t>DERSLERIMIZI DÜZENLI TAKIP ETMELI,</a:t>
            </a:r>
          </a:p>
          <a:p>
            <a:pPr marL="947072" indent="-473536" lvl="1">
              <a:lnSpc>
                <a:spcPts val="6886"/>
              </a:lnSpc>
              <a:buFont typeface="Arial"/>
              <a:buChar char="•"/>
            </a:pPr>
            <a:r>
              <a:rPr lang="en-US" sz="4386">
                <a:solidFill>
                  <a:srgbClr val="171717"/>
                </a:solidFill>
                <a:latin typeface="Arimo Bold"/>
              </a:rPr>
              <a:t>ÖDEV/PROJELERIMIZI ÖZENEREK YAPMALI, </a:t>
            </a:r>
          </a:p>
          <a:p>
            <a:pPr marL="947072" indent="-473536" lvl="1">
              <a:lnSpc>
                <a:spcPts val="6886"/>
              </a:lnSpc>
              <a:buFont typeface="Arial"/>
              <a:buChar char="•"/>
            </a:pPr>
            <a:r>
              <a:rPr lang="en-US" sz="4386">
                <a:solidFill>
                  <a:srgbClr val="171717"/>
                </a:solidFill>
                <a:latin typeface="Arimo Bold"/>
              </a:rPr>
              <a:t>DERS NOTLARIMIZI OLABILDIĞINCE YÜKSEK TUTMALIYIZ.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8BF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549470" y="5986790"/>
            <a:ext cx="9531076" cy="10339431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196199" y="2000250"/>
            <a:ext cx="14237617" cy="314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5B6EEF"/>
                </a:solidFill>
                <a:latin typeface="Nunito Bold"/>
              </a:rPr>
              <a:t>DİNLEDİĞİNİZ İÇİN TEŞEKKÜR EDERİZ.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81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1750" y="651750"/>
            <a:ext cx="16984499" cy="8983499"/>
            <a:chOff x="0" y="0"/>
            <a:chExt cx="5745374" cy="303886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5745374" cy="3038863"/>
            </a:xfrm>
            <a:custGeom>
              <a:avLst/>
              <a:gdLst/>
              <a:ahLst/>
              <a:cxnLst/>
              <a:rect r="r" b="b" t="t" l="l"/>
              <a:pathLst>
                <a:path h="3038863" w="5745374">
                  <a:moveTo>
                    <a:pt x="5620914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0914" y="0"/>
                  </a:lnTo>
                  <a:cubicBezTo>
                    <a:pt x="5689494" y="0"/>
                    <a:pt x="5745374" y="55880"/>
                    <a:pt x="5745374" y="124460"/>
                  </a:cubicBezTo>
                  <a:lnTo>
                    <a:pt x="5745374" y="2914403"/>
                  </a:lnTo>
                  <a:cubicBezTo>
                    <a:pt x="5745374" y="2982983"/>
                    <a:pt x="5689494" y="3038863"/>
                    <a:pt x="5620914" y="30388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1691836" y="1028700"/>
            <a:ext cx="217278" cy="217278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431705" y="1028700"/>
            <a:ext cx="217278" cy="217278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814B"/>
            </a:solidFill>
          </p:spPr>
        </p:sp>
      </p:grpSp>
      <p:grpSp>
        <p:nvGrpSpPr>
          <p:cNvPr name="Group 8" id="8"/>
          <p:cNvGrpSpPr/>
          <p:nvPr/>
        </p:nvGrpSpPr>
        <p:grpSpPr>
          <a:xfrm rot="-10800000">
            <a:off x="1171575" y="1028700"/>
            <a:ext cx="217278" cy="217278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AutoShape 10" id="10"/>
          <p:cNvSpPr/>
          <p:nvPr/>
        </p:nvSpPr>
        <p:spPr>
          <a:xfrm rot="0">
            <a:off x="651750" y="2686378"/>
            <a:ext cx="16984499" cy="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129519" y="2233190"/>
            <a:ext cx="4253556" cy="15191272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904925" y="2300567"/>
            <a:ext cx="3846890" cy="1274572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4509292" y="1481455"/>
            <a:ext cx="8620227" cy="7586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1B1464"/>
                </a:solidFill>
                <a:latin typeface="Arimo Bold"/>
              </a:rPr>
              <a:t>Liselere yerleştirmede temel olarak 2 sistem kullanılır.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B1464"/>
                </a:solidFill>
                <a:latin typeface="Arimo Bold"/>
              </a:rPr>
              <a:t>1.Merkezi Yerleştirme (Sınavla öğrenci alan okullar)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B1464"/>
                </a:solidFill>
                <a:latin typeface="Arimo Bold"/>
              </a:rPr>
              <a:t>2.Yerel Yerleştirme (İkamet adresine göre öğrenci alan okullar)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B1464"/>
                </a:solidFill>
                <a:latin typeface="Arimo Bold"/>
              </a:rPr>
              <a:t>+ Yetenek Sınavı (Güzel Sanatlar Liseleri, Spor Liseleri, Bazı Anadolu İmam Hatip Liseleri)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375218" y="828488"/>
            <a:ext cx="3355353" cy="335535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04440" y="828488"/>
            <a:ext cx="3355353" cy="335535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233661" y="828488"/>
            <a:ext cx="3355353" cy="335535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91157" y="4829640"/>
            <a:ext cx="4323475" cy="229684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91157" y="7306657"/>
            <a:ext cx="4323475" cy="229684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749601" y="7306657"/>
            <a:ext cx="4323475" cy="229684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749601" y="4658315"/>
            <a:ext cx="4323475" cy="2296846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30276" y="5865282"/>
            <a:ext cx="4748059" cy="2522407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006603" y="2149612"/>
            <a:ext cx="2092583" cy="1106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99"/>
              </a:lnSpc>
            </a:pPr>
            <a:r>
              <a:rPr lang="en-US" sz="8299">
                <a:solidFill>
                  <a:srgbClr val="5B6EEF"/>
                </a:solidFill>
                <a:latin typeface="Big Shoulders Display Bold"/>
              </a:rPr>
              <a:t>SINAV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251717" y="1625737"/>
            <a:ext cx="2460799" cy="2153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99"/>
              </a:lnSpc>
            </a:pPr>
            <a:r>
              <a:rPr lang="en-US" sz="8299">
                <a:solidFill>
                  <a:srgbClr val="5B6EEF"/>
                </a:solidFill>
                <a:latin typeface="Big Shoulders Display Bold"/>
              </a:rPr>
              <a:t>SINAV</a:t>
            </a:r>
          </a:p>
          <a:p>
            <a:pPr algn="ctr">
              <a:lnSpc>
                <a:spcPts val="8299"/>
              </a:lnSpc>
            </a:pPr>
            <a:r>
              <a:rPr lang="en-US" sz="8299">
                <a:solidFill>
                  <a:srgbClr val="5B6EEF"/>
                </a:solidFill>
                <a:latin typeface="Big Shoulders Display Bold"/>
              </a:rPr>
              <a:t>TARİHİ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865047" y="1505408"/>
            <a:ext cx="2092583" cy="2153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99"/>
              </a:lnSpc>
            </a:pPr>
            <a:r>
              <a:rPr lang="en-US" sz="8299">
                <a:solidFill>
                  <a:srgbClr val="5B6EEF"/>
                </a:solidFill>
                <a:latin typeface="Big Shoulders Display Bold"/>
              </a:rPr>
              <a:t>SINAV</a:t>
            </a:r>
          </a:p>
          <a:p>
            <a:pPr algn="ctr">
              <a:lnSpc>
                <a:spcPts val="8299"/>
              </a:lnSpc>
            </a:pPr>
            <a:r>
              <a:rPr lang="en-US" sz="8299">
                <a:solidFill>
                  <a:srgbClr val="5B6EEF"/>
                </a:solidFill>
                <a:latin typeface="Big Shoulders Display Bold"/>
              </a:rPr>
              <a:t>SAATİ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51654" y="5501181"/>
            <a:ext cx="4462977" cy="1106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99"/>
              </a:lnSpc>
            </a:pPr>
            <a:r>
              <a:rPr lang="en-US" sz="8299">
                <a:solidFill>
                  <a:srgbClr val="1B1464"/>
                </a:solidFill>
                <a:latin typeface="Big Shoulders Display Bold"/>
              </a:rPr>
              <a:t>1.OTURUM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21406" y="7910807"/>
            <a:ext cx="4462977" cy="1106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99"/>
              </a:lnSpc>
            </a:pPr>
            <a:r>
              <a:rPr lang="en-US" sz="8299">
                <a:solidFill>
                  <a:srgbClr val="1B1464"/>
                </a:solidFill>
                <a:latin typeface="Big Shoulders Display Bold"/>
              </a:rPr>
              <a:t>2.OTURUM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572817" y="6649604"/>
            <a:ext cx="4462977" cy="1106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99"/>
              </a:lnSpc>
            </a:pPr>
            <a:r>
              <a:rPr lang="en-US" sz="8299">
                <a:solidFill>
                  <a:srgbClr val="1B1464"/>
                </a:solidFill>
                <a:latin typeface="Big Shoulders Display Bold"/>
              </a:rPr>
              <a:t>05.06.2022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679849" y="7910807"/>
            <a:ext cx="4462977" cy="1106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99"/>
              </a:lnSpc>
            </a:pPr>
            <a:r>
              <a:rPr lang="en-US" sz="8299">
                <a:solidFill>
                  <a:srgbClr val="1B1464"/>
                </a:solidFill>
                <a:latin typeface="Big Shoulders Display Bold"/>
              </a:rPr>
              <a:t>11.30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679849" y="5329856"/>
            <a:ext cx="4462977" cy="1106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99"/>
              </a:lnSpc>
            </a:pPr>
            <a:r>
              <a:rPr lang="en-US" sz="8299">
                <a:solidFill>
                  <a:srgbClr val="1B1464"/>
                </a:solidFill>
                <a:latin typeface="Big Shoulders Display Bold"/>
              </a:rPr>
              <a:t>09.30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B6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1750" y="651750"/>
            <a:ext cx="12050217" cy="8983499"/>
            <a:chOff x="0" y="0"/>
            <a:chExt cx="16066956" cy="1197799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6066956" cy="11977999"/>
              <a:chOff x="0" y="0"/>
              <a:chExt cx="4076246" cy="3038863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4076247" cy="3038863"/>
              </a:xfrm>
              <a:custGeom>
                <a:avLst/>
                <a:gdLst/>
                <a:ahLst/>
                <a:cxnLst/>
                <a:rect r="r" b="b" t="t" l="l"/>
                <a:pathLst>
                  <a:path h="3038863" w="4076247">
                    <a:moveTo>
                      <a:pt x="3951786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951786" y="0"/>
                    </a:lnTo>
                    <a:cubicBezTo>
                      <a:pt x="4020366" y="0"/>
                      <a:pt x="4076247" y="55880"/>
                      <a:pt x="4076247" y="124460"/>
                    </a:cubicBezTo>
                    <a:lnTo>
                      <a:pt x="4076247" y="2914403"/>
                    </a:lnTo>
                    <a:cubicBezTo>
                      <a:pt x="4076247" y="2982983"/>
                      <a:pt x="4020366" y="3038863"/>
                      <a:pt x="3951786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B6EEF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  <p:sp>
          <p:nvSpPr>
            <p:cNvPr name="AutoShape 11" id="11"/>
            <p:cNvSpPr/>
            <p:nvPr/>
          </p:nvSpPr>
          <p:spPr>
            <a:xfrm rot="0">
              <a:off x="0" y="1266422"/>
              <a:ext cx="16066956" cy="0"/>
            </a:xfrm>
            <a:prstGeom prst="line">
              <a:avLst/>
            </a:prstGeom>
            <a:ln cap="rnd" w="127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12" id="12"/>
          <p:cNvSpPr txBox="true"/>
          <p:nvPr/>
        </p:nvSpPr>
        <p:spPr>
          <a:xfrm rot="0">
            <a:off x="1028700" y="2042232"/>
            <a:ext cx="11248774" cy="7209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76"/>
              </a:lnSpc>
            </a:pPr>
            <a:r>
              <a:rPr lang="en-US" sz="7076">
                <a:solidFill>
                  <a:srgbClr val="5B6EEF"/>
                </a:solidFill>
                <a:latin typeface="Barlow Bold"/>
              </a:rPr>
              <a:t>MERKEZİ YERLEŞTİRME </a:t>
            </a:r>
          </a:p>
          <a:p>
            <a:pPr>
              <a:lnSpc>
                <a:spcPts val="7076"/>
              </a:lnSpc>
            </a:pPr>
          </a:p>
          <a:p>
            <a:pPr algn="ctr">
              <a:lnSpc>
                <a:spcPts val="7076"/>
              </a:lnSpc>
            </a:pPr>
            <a:r>
              <a:rPr lang="en-US" sz="7076">
                <a:solidFill>
                  <a:srgbClr val="1B1464"/>
                </a:solidFill>
                <a:latin typeface="Barlow Bold"/>
              </a:rPr>
              <a:t>Merkezi sınavla öğrenci alan okulların belirlenen kontenjanlarına puan üstünlüğüne göre yapılan yerleştirmeyi ifade etmektedir.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63333" y="1137339"/>
            <a:ext cx="7791934" cy="15931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8BF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562999" y="3725455"/>
            <a:ext cx="7995477" cy="2836089"/>
            <a:chOff x="0" y="0"/>
            <a:chExt cx="10660636" cy="3781452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0660636" cy="3781452"/>
              <a:chOff x="0" y="0"/>
              <a:chExt cx="3750602" cy="1330382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3750602" cy="1330382"/>
              </a:xfrm>
              <a:custGeom>
                <a:avLst/>
                <a:gdLst/>
                <a:ahLst/>
                <a:cxnLst/>
                <a:rect r="r" b="b" t="t" l="l"/>
                <a:pathLst>
                  <a:path h="1330382" w="3750602">
                    <a:moveTo>
                      <a:pt x="0" y="0"/>
                    </a:moveTo>
                    <a:lnTo>
                      <a:pt x="3750602" y="0"/>
                    </a:lnTo>
                    <a:lnTo>
                      <a:pt x="3750602" y="1330382"/>
                    </a:lnTo>
                    <a:lnTo>
                      <a:pt x="0" y="1330382"/>
                    </a:lnTo>
                    <a:close/>
                  </a:path>
                </a:pathLst>
              </a:custGeom>
              <a:solidFill>
                <a:srgbClr val="5B6EEF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361410" y="281616"/>
              <a:ext cx="9937815" cy="31324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350"/>
                </a:lnSpc>
                <a:spcBef>
                  <a:spcPct val="0"/>
                </a:spcBef>
              </a:pPr>
              <a:r>
                <a:rPr lang="en-US" u="none" sz="4536">
                  <a:solidFill>
                    <a:srgbClr val="FFFFFF"/>
                  </a:solidFill>
                  <a:latin typeface="Nunito Bold"/>
                </a:rPr>
                <a:t>Mesleki ve Teknik Anadolu</a:t>
              </a:r>
            </a:p>
            <a:p>
              <a:pPr algn="ctr" marL="0" indent="0" lvl="0">
                <a:lnSpc>
                  <a:spcPts val="6350"/>
                </a:lnSpc>
                <a:spcBef>
                  <a:spcPct val="0"/>
                </a:spcBef>
              </a:pPr>
              <a:r>
                <a:rPr lang="en-US" u="none" sz="4536">
                  <a:solidFill>
                    <a:srgbClr val="FFFFFF"/>
                  </a:solidFill>
                  <a:latin typeface="Nunito Bold"/>
                </a:rPr>
                <a:t>Liselerinin Anadolu Teknik</a:t>
              </a:r>
            </a:p>
            <a:p>
              <a:pPr algn="ctr" marL="0" indent="0" lvl="0">
                <a:lnSpc>
                  <a:spcPts val="6350"/>
                </a:lnSpc>
                <a:spcBef>
                  <a:spcPct val="0"/>
                </a:spcBef>
              </a:pPr>
              <a:r>
                <a:rPr lang="en-US" u="none" sz="4536">
                  <a:solidFill>
                    <a:srgbClr val="FFFFFF"/>
                  </a:solidFill>
                  <a:latin typeface="Nunito Bold"/>
                </a:rPr>
                <a:t>Programları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062395" y="3725455"/>
            <a:ext cx="4404653" cy="2027211"/>
            <a:chOff x="0" y="0"/>
            <a:chExt cx="5872871" cy="2702948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5872871" cy="2702948"/>
              <a:chOff x="0" y="0"/>
              <a:chExt cx="2609136" cy="1200837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2609136" cy="1200837"/>
              </a:xfrm>
              <a:custGeom>
                <a:avLst/>
                <a:gdLst/>
                <a:ahLst/>
                <a:cxnLst/>
                <a:rect r="r" b="b" t="t" l="l"/>
                <a:pathLst>
                  <a:path h="1200837" w="2609136">
                    <a:moveTo>
                      <a:pt x="0" y="0"/>
                    </a:moveTo>
                    <a:lnTo>
                      <a:pt x="2609136" y="0"/>
                    </a:lnTo>
                    <a:lnTo>
                      <a:pt x="2609136" y="1200837"/>
                    </a:lnTo>
                    <a:lnTo>
                      <a:pt x="0" y="1200837"/>
                    </a:lnTo>
                    <a:close/>
                  </a:path>
                </a:pathLst>
              </a:custGeom>
              <a:solidFill>
                <a:srgbClr val="5B6EEF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477160" y="677910"/>
              <a:ext cx="4918551" cy="1151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>
                  <a:solidFill>
                    <a:srgbClr val="FFFFFF"/>
                  </a:solidFill>
                  <a:latin typeface="Nunito Bold"/>
                </a:rPr>
                <a:t>Fen Liseleri</a:t>
              </a:r>
              <a:r>
                <a:rPr lang="en-US" sz="5199">
                  <a:solidFill>
                    <a:srgbClr val="FFFFFF"/>
                  </a:solidFill>
                  <a:latin typeface="Nunito Bold"/>
                </a:rPr>
                <a:t> 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562999" y="7231089"/>
            <a:ext cx="5217148" cy="2027211"/>
            <a:chOff x="0" y="0"/>
            <a:chExt cx="6956197" cy="2702948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6956197" cy="2702948"/>
              <a:chOff x="0" y="0"/>
              <a:chExt cx="3090425" cy="1200837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3090425" cy="1200837"/>
              </a:xfrm>
              <a:custGeom>
                <a:avLst/>
                <a:gdLst/>
                <a:ahLst/>
                <a:cxnLst/>
                <a:rect r="r" b="b" t="t" l="l"/>
                <a:pathLst>
                  <a:path h="1200837" w="3090425">
                    <a:moveTo>
                      <a:pt x="0" y="0"/>
                    </a:moveTo>
                    <a:lnTo>
                      <a:pt x="3090425" y="0"/>
                    </a:lnTo>
                    <a:lnTo>
                      <a:pt x="3090425" y="1200837"/>
                    </a:lnTo>
                    <a:lnTo>
                      <a:pt x="0" y="1200837"/>
                    </a:lnTo>
                    <a:close/>
                  </a:path>
                </a:pathLst>
              </a:custGeom>
              <a:solidFill>
                <a:srgbClr val="5B6EEF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221546" y="112377"/>
              <a:ext cx="6513105" cy="2382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279"/>
                </a:lnSpc>
                <a:spcBef>
                  <a:spcPct val="0"/>
                </a:spcBef>
              </a:pPr>
              <a:r>
                <a:rPr lang="en-US" u="none" sz="5199">
                  <a:solidFill>
                    <a:srgbClr val="FFFFFF"/>
                  </a:solidFill>
                  <a:latin typeface="Nunito Bold"/>
                </a:rPr>
                <a:t>Sosyal Bilimler</a:t>
              </a:r>
            </a:p>
            <a:p>
              <a:pPr algn="ctr" marL="0" indent="0" lvl="0">
                <a:lnSpc>
                  <a:spcPts val="7279"/>
                </a:lnSpc>
                <a:spcBef>
                  <a:spcPct val="0"/>
                </a:spcBef>
              </a:pPr>
              <a:r>
                <a:rPr lang="en-US" u="none" sz="5199">
                  <a:solidFill>
                    <a:srgbClr val="FFFFFF"/>
                  </a:solidFill>
                  <a:latin typeface="Nunito Bold"/>
                </a:rPr>
                <a:t>Liseleri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8700" y="5963730"/>
            <a:ext cx="7438348" cy="4031954"/>
            <a:chOff x="0" y="0"/>
            <a:chExt cx="9917797" cy="5375938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9917797" cy="5375938"/>
              <a:chOff x="0" y="0"/>
              <a:chExt cx="3406750" cy="1846627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0" y="0"/>
                <a:ext cx="3406750" cy="1846627"/>
              </a:xfrm>
              <a:custGeom>
                <a:avLst/>
                <a:gdLst/>
                <a:ahLst/>
                <a:cxnLst/>
                <a:rect r="r" b="b" t="t" l="l"/>
                <a:pathLst>
                  <a:path h="1846627" w="3406750">
                    <a:moveTo>
                      <a:pt x="0" y="0"/>
                    </a:moveTo>
                    <a:lnTo>
                      <a:pt x="3406750" y="0"/>
                    </a:lnTo>
                    <a:lnTo>
                      <a:pt x="3406750" y="1846627"/>
                    </a:lnTo>
                    <a:lnTo>
                      <a:pt x="0" y="1846627"/>
                    </a:lnTo>
                    <a:close/>
                  </a:path>
                </a:pathLst>
              </a:custGeom>
              <a:solidFill>
                <a:srgbClr val="5B6EEF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522515" y="206470"/>
              <a:ext cx="8872767" cy="48867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886"/>
                </a:lnSpc>
                <a:spcBef>
                  <a:spcPct val="0"/>
                </a:spcBef>
              </a:pPr>
              <a:r>
                <a:rPr lang="en-US" u="none" sz="4204">
                  <a:solidFill>
                    <a:srgbClr val="FFFFFF"/>
                  </a:solidFill>
                  <a:latin typeface="Nunito Bold"/>
                </a:rPr>
                <a:t>Özel Program ve Proje Uygulayan Eğitim Kurumları/Proje Okulları</a:t>
              </a:r>
            </a:p>
            <a:p>
              <a:pPr algn="ctr" marL="0" indent="0" lvl="0">
                <a:lnSpc>
                  <a:spcPts val="5886"/>
                </a:lnSpc>
                <a:spcBef>
                  <a:spcPct val="0"/>
                </a:spcBef>
              </a:pPr>
              <a:r>
                <a:rPr lang="en-US" u="none" sz="4204">
                  <a:solidFill>
                    <a:srgbClr val="FFFFFF"/>
                  </a:solidFill>
                  <a:latin typeface="Nunito Bold"/>
                </a:rPr>
                <a:t>(Anadolu liseleri, İmam</a:t>
              </a:r>
            </a:p>
            <a:p>
              <a:pPr algn="ctr" marL="0" indent="0" lvl="0">
                <a:lnSpc>
                  <a:spcPts val="5886"/>
                </a:lnSpc>
                <a:spcBef>
                  <a:spcPct val="0"/>
                </a:spcBef>
              </a:pPr>
              <a:r>
                <a:rPr lang="en-US" u="none" sz="4204">
                  <a:solidFill>
                    <a:srgbClr val="FFFFFF"/>
                  </a:solidFill>
                  <a:latin typeface="Nunito Bold"/>
                </a:rPr>
                <a:t>Hatip liseleri)</a:t>
              </a:r>
            </a:p>
          </p:txBody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3555592" y="3218653"/>
            <a:ext cx="1013606" cy="1013606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2446838" y="726161"/>
            <a:ext cx="13394324" cy="2555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pc="208" sz="5499">
                <a:solidFill>
                  <a:srgbClr val="FFD558"/>
                </a:solidFill>
                <a:latin typeface="Big Shoulders Display Bold"/>
              </a:rPr>
              <a:t>MERKEZİ SINAV </a:t>
            </a:r>
            <a:r>
              <a:rPr lang="en-US" spc="208" sz="5499">
                <a:solidFill>
                  <a:srgbClr val="FFD558"/>
                </a:solidFill>
                <a:latin typeface="Arimo Bold"/>
              </a:rPr>
              <a:t>Puanıyla Öğrenci</a:t>
            </a:r>
          </a:p>
          <a:p>
            <a:pPr algn="ctr">
              <a:lnSpc>
                <a:spcPts val="5499"/>
              </a:lnSpc>
            </a:pPr>
            <a:r>
              <a:rPr lang="en-US" spc="208" sz="5499">
                <a:solidFill>
                  <a:srgbClr val="FFD558"/>
                </a:solidFill>
                <a:latin typeface="Arimo Bold"/>
              </a:rPr>
              <a:t>Alan Okul Türleri</a:t>
            </a:r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9144000" y="2994909"/>
            <a:ext cx="1013606" cy="1013606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521897" y="5245864"/>
            <a:ext cx="1013606" cy="1013606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8878112" y="6561545"/>
            <a:ext cx="1013606" cy="10136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81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1750" y="651750"/>
            <a:ext cx="16984499" cy="8983499"/>
            <a:chOff x="0" y="0"/>
            <a:chExt cx="22645999" cy="1197799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r="r" b="b" t="t" l="l"/>
                <a:pathLst>
                  <a:path h="3038863" w="5745374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AutoShape 5" id="5"/>
            <p:cNvSpPr/>
            <p:nvPr/>
          </p:nvSpPr>
          <p:spPr>
            <a:xfrm rot="0">
              <a:off x="0" y="1266422"/>
              <a:ext cx="22645999" cy="0"/>
            </a:xfrm>
            <a:prstGeom prst="line">
              <a:avLst/>
            </a:prstGeom>
            <a:ln cap="rnd" w="127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6" id="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grpSp>
        <p:nvGrpSpPr>
          <p:cNvPr name="Group 12" id="12"/>
          <p:cNvGrpSpPr/>
          <p:nvPr/>
        </p:nvGrpSpPr>
        <p:grpSpPr>
          <a:xfrm rot="0">
            <a:off x="10103131" y="2606939"/>
            <a:ext cx="6280850" cy="6280850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028700" y="1799212"/>
            <a:ext cx="8332675" cy="4044613"/>
            <a:chOff x="0" y="0"/>
            <a:chExt cx="2278922" cy="110617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2280192" cy="1106170"/>
            </a:xfrm>
            <a:custGeom>
              <a:avLst/>
              <a:gdLst/>
              <a:ahLst/>
              <a:cxnLst/>
              <a:rect r="r" b="b" t="t" l="l"/>
              <a:pathLst>
                <a:path h="1106170" w="2280192">
                  <a:moveTo>
                    <a:pt x="1726472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1726472" y="0"/>
                  </a:lnTo>
                  <a:cubicBezTo>
                    <a:pt x="2032541" y="0"/>
                    <a:pt x="2280191" y="247650"/>
                    <a:pt x="2280191" y="553720"/>
                  </a:cubicBezTo>
                  <a:cubicBezTo>
                    <a:pt x="2278922" y="858520"/>
                    <a:pt x="2031272" y="1106170"/>
                    <a:pt x="1726472" y="110617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5314183" y="2807551"/>
            <a:ext cx="2067943" cy="524741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2025463" y="2107653"/>
            <a:ext cx="6339149" cy="3332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Arimo"/>
              </a:rPr>
              <a:t>Merkezi yerleştirme sisteminde öncelikle öğrencilerin sınav puanlarına bakılır ve puanı yüksek olan öğrenci önce yerleştirilir.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361375" y="1732537"/>
            <a:ext cx="7088156" cy="613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Nunito Bold"/>
              </a:rPr>
              <a:t>PUANLARDA EŞİTLİK VARSA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724497" y="3400980"/>
            <a:ext cx="5038119" cy="4799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 Bold"/>
              </a:rPr>
              <a:t>2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. OBP üstünlüğüne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 Bold"/>
              </a:rPr>
              <a:t>3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. Sırasıyla 8,7,6.sınıf YBP üstünlüğüne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 Bold"/>
              </a:rPr>
              <a:t>4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. Tercih önceliğine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 Bold"/>
              </a:rPr>
              <a:t>5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. Doğum tarihine göre yaşı küçük olana öncelik verilir.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5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901209" y="1028700"/>
            <a:ext cx="9358091" cy="8229600"/>
            <a:chOff x="0" y="0"/>
            <a:chExt cx="12477455" cy="109728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2477455" cy="10972800"/>
              <a:chOff x="0" y="0"/>
              <a:chExt cx="3165576" cy="278384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3165577" cy="2783840"/>
              </a:xfrm>
              <a:custGeom>
                <a:avLst/>
                <a:gdLst/>
                <a:ahLst/>
                <a:cxnLst/>
                <a:rect r="r" b="b" t="t" l="l"/>
                <a:pathLst>
                  <a:path h="2783840" w="3165577">
                    <a:moveTo>
                      <a:pt x="3041117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041117" y="0"/>
                    </a:lnTo>
                    <a:cubicBezTo>
                      <a:pt x="3109697" y="0"/>
                      <a:pt x="3165577" y="55880"/>
                      <a:pt x="3165577" y="124460"/>
                    </a:cubicBezTo>
                    <a:lnTo>
                      <a:pt x="3165577" y="2659380"/>
                    </a:lnTo>
                    <a:cubicBezTo>
                      <a:pt x="3165577" y="2727960"/>
                      <a:pt x="3109697" y="2783840"/>
                      <a:pt x="3041117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10800000">
              <a:off x="1386781" y="556357"/>
              <a:ext cx="289704" cy="289704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039940" y="556357"/>
              <a:ext cx="289704" cy="289704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-10800000">
              <a:off x="693100" y="556357"/>
              <a:ext cx="289704" cy="289704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  <p:sp>
          <p:nvSpPr>
            <p:cNvPr name="AutoShape 11" id="11"/>
            <p:cNvSpPr/>
            <p:nvPr/>
          </p:nvSpPr>
          <p:spPr>
            <a:xfrm rot="0">
              <a:off x="0" y="1320180"/>
              <a:ext cx="12477455" cy="0"/>
            </a:xfrm>
            <a:prstGeom prst="line">
              <a:avLst/>
            </a:prstGeom>
            <a:ln cap="rnd" w="127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0018" y="3420071"/>
            <a:ext cx="6488777" cy="14390434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296699" y="1190625"/>
            <a:ext cx="5802097" cy="2263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733"/>
              </a:lnSpc>
            </a:pPr>
            <a:r>
              <a:rPr lang="en-US" sz="8733">
                <a:solidFill>
                  <a:srgbClr val="171717"/>
                </a:solidFill>
                <a:latin typeface="Barlow Bold"/>
              </a:rPr>
              <a:t>MERKEZİ SINAV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643630" y="1758253"/>
            <a:ext cx="7873250" cy="6694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43799" indent="-371900" lvl="1">
              <a:lnSpc>
                <a:spcPts val="4823"/>
              </a:lnSpc>
              <a:buFont typeface="Arial"/>
              <a:buChar char="•"/>
            </a:pPr>
            <a:r>
              <a:rPr lang="en-US" sz="3445">
                <a:solidFill>
                  <a:srgbClr val="171717"/>
                </a:solidFill>
                <a:latin typeface="Barlow Medium"/>
              </a:rPr>
              <a:t>8. sınıf öğretim programları esas alınacaktır. </a:t>
            </a:r>
          </a:p>
          <a:p>
            <a:pPr marL="743799" indent="-371900" lvl="1">
              <a:lnSpc>
                <a:spcPts val="4823"/>
              </a:lnSpc>
              <a:buFont typeface="Arial"/>
              <a:buChar char="•"/>
            </a:pPr>
            <a:r>
              <a:rPr lang="en-US" sz="3445">
                <a:solidFill>
                  <a:srgbClr val="171717"/>
                </a:solidFill>
                <a:latin typeface="Barlow Medium"/>
              </a:rPr>
              <a:t>Çoktan seçmeli 90 soru sorulacaktır.  </a:t>
            </a:r>
          </a:p>
          <a:p>
            <a:pPr marL="743799" indent="-371900" lvl="1">
              <a:lnSpc>
                <a:spcPts val="4823"/>
              </a:lnSpc>
              <a:buFont typeface="Arial"/>
              <a:buChar char="•"/>
            </a:pPr>
            <a:r>
              <a:rPr lang="en-US" sz="3445">
                <a:solidFill>
                  <a:srgbClr val="171717"/>
                </a:solidFill>
                <a:latin typeface="Barlow Medium"/>
              </a:rPr>
              <a:t>Sınav iki oturum halinde uygulanacak olup oturumlar aynı gün yapılacaktır. </a:t>
            </a:r>
          </a:p>
          <a:p>
            <a:pPr marL="743799" indent="-371900" lvl="1">
              <a:lnSpc>
                <a:spcPts val="4823"/>
              </a:lnSpc>
              <a:buFont typeface="Arial"/>
              <a:buChar char="•"/>
            </a:pPr>
            <a:r>
              <a:rPr lang="en-US" sz="3445">
                <a:solidFill>
                  <a:srgbClr val="171717"/>
                </a:solidFill>
                <a:latin typeface="Barlow Medium"/>
              </a:rPr>
              <a:t>Birinci oturum, 50 soruluk Sözel Alandan oluşacak ve süre 75 dakika olacaktır.</a:t>
            </a:r>
          </a:p>
          <a:p>
            <a:pPr marL="743799" indent="-371900" lvl="1">
              <a:lnSpc>
                <a:spcPts val="4823"/>
              </a:lnSpc>
              <a:buFont typeface="Arial"/>
              <a:buChar char="•"/>
            </a:pPr>
            <a:r>
              <a:rPr lang="en-US" sz="3445">
                <a:solidFill>
                  <a:srgbClr val="171717"/>
                </a:solidFill>
                <a:latin typeface="Barlow Medium"/>
              </a:rPr>
              <a:t>İkinci oturum, 40 soruluk Sayısal Alandan oluşacak ve süre 80 dakika olacaktır.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5B6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1750" y="651750"/>
            <a:ext cx="7510340" cy="8983499"/>
            <a:chOff x="0" y="0"/>
            <a:chExt cx="10013787" cy="1197799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0013787" cy="11977999"/>
              <a:chOff x="0" y="0"/>
              <a:chExt cx="2540535" cy="3038863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2540535" cy="3038863"/>
              </a:xfrm>
              <a:custGeom>
                <a:avLst/>
                <a:gdLst/>
                <a:ahLst/>
                <a:cxnLst/>
                <a:rect r="r" b="b" t="t" l="l"/>
                <a:pathLst>
                  <a:path h="3038863" w="2540535">
                    <a:moveTo>
                      <a:pt x="2416075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16075" y="0"/>
                    </a:lnTo>
                    <a:cubicBezTo>
                      <a:pt x="2484655" y="0"/>
                      <a:pt x="2540535" y="55880"/>
                      <a:pt x="2540535" y="124460"/>
                    </a:cubicBezTo>
                    <a:lnTo>
                      <a:pt x="2540535" y="2914403"/>
                    </a:lnTo>
                    <a:cubicBezTo>
                      <a:pt x="2540535" y="2982983"/>
                      <a:pt x="2484655" y="3038863"/>
                      <a:pt x="2416075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B6EEF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name="TextBox 11" id="11"/>
          <p:cNvSpPr txBox="true"/>
          <p:nvPr/>
        </p:nvSpPr>
        <p:spPr>
          <a:xfrm rot="0">
            <a:off x="915647" y="2454338"/>
            <a:ext cx="6982546" cy="5623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541"/>
              </a:lnSpc>
            </a:pPr>
            <a:r>
              <a:rPr lang="en-US" sz="21541">
                <a:solidFill>
                  <a:srgbClr val="FF814B"/>
                </a:solidFill>
                <a:latin typeface="Big Shoulders Display Bold"/>
              </a:rPr>
              <a:t>SÖZEL BÖLÜM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579383" y="651750"/>
            <a:ext cx="9097209" cy="8983499"/>
            <a:chOff x="0" y="0"/>
            <a:chExt cx="12129612" cy="11977999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2129612" cy="11977999"/>
              <a:chOff x="0" y="0"/>
              <a:chExt cx="3077328" cy="3038863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0" y="0"/>
                <a:ext cx="3077328" cy="3038863"/>
              </a:xfrm>
              <a:custGeom>
                <a:avLst/>
                <a:gdLst/>
                <a:ahLst/>
                <a:cxnLst/>
                <a:rect r="r" b="b" t="t" l="l"/>
                <a:pathLst>
                  <a:path h="3038863" w="3077328">
                    <a:moveTo>
                      <a:pt x="2952867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952868" y="0"/>
                    </a:lnTo>
                    <a:cubicBezTo>
                      <a:pt x="3021448" y="0"/>
                      <a:pt x="3077328" y="55880"/>
                      <a:pt x="3077328" y="124460"/>
                    </a:cubicBezTo>
                    <a:lnTo>
                      <a:pt x="3077328" y="2914403"/>
                    </a:lnTo>
                    <a:cubicBezTo>
                      <a:pt x="3077328" y="2982983"/>
                      <a:pt x="3021448" y="3038863"/>
                      <a:pt x="2952868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1615577" y="4496378"/>
              <a:ext cx="8898458" cy="2316077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1979165" y="5131273"/>
              <a:ext cx="8171283" cy="7611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u="none" sz="3399">
                  <a:solidFill>
                    <a:srgbClr val="1B1464"/>
                  </a:solidFill>
                  <a:latin typeface="Barlow Bold"/>
                </a:rPr>
                <a:t>TOPLAM: 75 Dakika – 50 Soru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0">
              <a:off x="370867" y="502600"/>
              <a:ext cx="4671940" cy="3993778"/>
              <a:chOff x="0" y="0"/>
              <a:chExt cx="6350000" cy="635000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0">
              <a:off x="783489" y="1680762"/>
              <a:ext cx="3846696" cy="1561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>
                  <a:solidFill>
                    <a:srgbClr val="1B1464"/>
                  </a:solidFill>
                  <a:latin typeface="Barlow Bold"/>
                </a:rPr>
                <a:t>TÜRKÇE</a:t>
              </a:r>
            </a:p>
            <a:p>
              <a:pPr algn="ctr">
                <a:lnSpc>
                  <a:spcPts val="4759"/>
                </a:lnSpc>
              </a:pPr>
              <a:r>
                <a:rPr lang="en-US" sz="3399">
                  <a:solidFill>
                    <a:srgbClr val="1B1464"/>
                  </a:solidFill>
                  <a:latin typeface="Barlow Bold"/>
                </a:rPr>
                <a:t>20 SORU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0">
              <a:off x="6920162" y="502600"/>
              <a:ext cx="4653061" cy="3993778"/>
              <a:chOff x="0" y="0"/>
              <a:chExt cx="6350000" cy="6350000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0">
              <a:off x="7482621" y="880662"/>
              <a:ext cx="3898181" cy="31614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u="none" sz="3399">
                  <a:solidFill>
                    <a:srgbClr val="1B1464"/>
                  </a:solidFill>
                  <a:latin typeface="Barlow Bold"/>
                </a:rPr>
                <a:t>T.C. İnkılap Tarihi ve Atatürkçülük</a:t>
              </a:r>
            </a:p>
            <a:p>
              <a:pPr algn="ctr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u="none" sz="3399">
                  <a:solidFill>
                    <a:srgbClr val="1B1464"/>
                  </a:solidFill>
                  <a:latin typeface="Barlow Bold"/>
                </a:rPr>
                <a:t>10 SORU</a:t>
              </a:r>
            </a:p>
          </p:txBody>
        </p:sp>
        <p:grpSp>
          <p:nvGrpSpPr>
            <p:cNvPr name="Group 24" id="24"/>
            <p:cNvGrpSpPr/>
            <p:nvPr/>
          </p:nvGrpSpPr>
          <p:grpSpPr>
            <a:xfrm rot="0">
              <a:off x="752823" y="6812455"/>
              <a:ext cx="4677975" cy="3977991"/>
              <a:chOff x="0" y="0"/>
              <a:chExt cx="6350000" cy="6350000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0">
              <a:off x="1615577" y="7177022"/>
              <a:ext cx="2952467" cy="31614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u="none" sz="3399">
                  <a:solidFill>
                    <a:srgbClr val="1B1464"/>
                  </a:solidFill>
                  <a:latin typeface="Barlow Bold"/>
                </a:rPr>
                <a:t>Din Kültürü ve Ahlak Bilgisi</a:t>
              </a:r>
            </a:p>
            <a:p>
              <a:pPr algn="ctr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u="none" sz="3399">
                  <a:solidFill>
                    <a:srgbClr val="1B1464"/>
                  </a:solidFill>
                  <a:latin typeface="Barlow Bold"/>
                </a:rPr>
                <a:t>10 SORU</a:t>
              </a:r>
            </a:p>
          </p:txBody>
        </p:sp>
        <p:grpSp>
          <p:nvGrpSpPr>
            <p:cNvPr name="Group 27" id="27"/>
            <p:cNvGrpSpPr/>
            <p:nvPr/>
          </p:nvGrpSpPr>
          <p:grpSpPr>
            <a:xfrm rot="0">
              <a:off x="6920162" y="6812455"/>
              <a:ext cx="4653061" cy="3966788"/>
              <a:chOff x="0" y="0"/>
              <a:chExt cx="6350000" cy="6350000"/>
            </a:xfrm>
          </p:grpSpPr>
          <p:sp>
            <p:nvSpPr>
              <p:cNvPr name="Freeform 28" id="2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sp>
          <p:nvSpPr>
            <p:cNvPr name="TextBox 29" id="29"/>
            <p:cNvSpPr txBox="true"/>
            <p:nvPr/>
          </p:nvSpPr>
          <p:spPr>
            <a:xfrm rot="0">
              <a:off x="7568822" y="7982724"/>
              <a:ext cx="3355741" cy="1561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u="none" sz="3399">
                  <a:solidFill>
                    <a:srgbClr val="1B1464"/>
                  </a:solidFill>
                  <a:latin typeface="Barlow Bold"/>
                </a:rPr>
                <a:t>Yabancı Dil</a:t>
              </a:r>
            </a:p>
            <a:p>
              <a:pPr algn="ctr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u="none" sz="3399">
                  <a:solidFill>
                    <a:srgbClr val="1B1464"/>
                  </a:solidFill>
                  <a:latin typeface="Barlow Bold"/>
                </a:rPr>
                <a:t>10 SORU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5B6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1750" y="651750"/>
            <a:ext cx="7510340" cy="8983499"/>
            <a:chOff x="0" y="0"/>
            <a:chExt cx="10013787" cy="1197799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0013787" cy="11977999"/>
              <a:chOff x="0" y="0"/>
              <a:chExt cx="2540535" cy="3038863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2540535" cy="3038863"/>
              </a:xfrm>
              <a:custGeom>
                <a:avLst/>
                <a:gdLst/>
                <a:ahLst/>
                <a:cxnLst/>
                <a:rect r="r" b="b" t="t" l="l"/>
                <a:pathLst>
                  <a:path h="3038863" w="2540535">
                    <a:moveTo>
                      <a:pt x="2416075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16075" y="0"/>
                    </a:lnTo>
                    <a:cubicBezTo>
                      <a:pt x="2484655" y="0"/>
                      <a:pt x="2540535" y="55880"/>
                      <a:pt x="2540535" y="124460"/>
                    </a:cubicBezTo>
                    <a:lnTo>
                      <a:pt x="2540535" y="2914403"/>
                    </a:lnTo>
                    <a:cubicBezTo>
                      <a:pt x="2540535" y="2982983"/>
                      <a:pt x="2484655" y="3038863"/>
                      <a:pt x="2416075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B6EEF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name="TextBox 11" id="11"/>
          <p:cNvSpPr txBox="true"/>
          <p:nvPr/>
        </p:nvSpPr>
        <p:spPr>
          <a:xfrm rot="0">
            <a:off x="1389135" y="3145460"/>
            <a:ext cx="6035572" cy="4600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32"/>
              </a:lnSpc>
            </a:pPr>
            <a:r>
              <a:rPr lang="en-US" sz="17632">
                <a:solidFill>
                  <a:srgbClr val="FF814B"/>
                </a:solidFill>
                <a:latin typeface="Big Shoulders Display Bold"/>
              </a:rPr>
              <a:t>SAYISAL BÖLÜM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630842" y="651750"/>
            <a:ext cx="9097209" cy="8983499"/>
            <a:chOff x="0" y="0"/>
            <a:chExt cx="3077328" cy="3038863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3077328" cy="3038863"/>
            </a:xfrm>
            <a:custGeom>
              <a:avLst/>
              <a:gdLst/>
              <a:ahLst/>
              <a:cxnLst/>
              <a:rect r="r" b="b" t="t" l="l"/>
              <a:pathLst>
                <a:path h="3038863" w="3077328">
                  <a:moveTo>
                    <a:pt x="2952867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52868" y="0"/>
                  </a:lnTo>
                  <a:cubicBezTo>
                    <a:pt x="3021448" y="0"/>
                    <a:pt x="3077328" y="55880"/>
                    <a:pt x="3077328" y="124460"/>
                  </a:cubicBezTo>
                  <a:lnTo>
                    <a:pt x="3077328" y="2914403"/>
                  </a:lnTo>
                  <a:cubicBezTo>
                    <a:pt x="3077328" y="2982983"/>
                    <a:pt x="3021448" y="3038863"/>
                    <a:pt x="2952868" y="30388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842525" y="1233610"/>
            <a:ext cx="6673843" cy="1737058"/>
            <a:chOff x="0" y="0"/>
            <a:chExt cx="8898458" cy="2316077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8898458" cy="2316077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363587" y="739362"/>
              <a:ext cx="8171283" cy="7611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u="none" sz="3399">
                  <a:solidFill>
                    <a:srgbClr val="1B1464"/>
                  </a:solidFill>
                  <a:latin typeface="Barlow Bold"/>
                </a:rPr>
                <a:t>TOPLAM: 80 Dakika – 40 Soru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144000" y="3462271"/>
            <a:ext cx="4096327" cy="2995334"/>
            <a:chOff x="0" y="0"/>
            <a:chExt cx="5461769" cy="3993778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394914" y="0"/>
              <a:ext cx="4671940" cy="3993778"/>
              <a:chOff x="0" y="0"/>
              <a:chExt cx="6350000" cy="6350000"/>
            </a:xfrm>
          </p:grpSpPr>
          <p:sp>
            <p:nvSpPr>
              <p:cNvPr name="Freeform 20" id="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1178162"/>
              <a:ext cx="5461769" cy="1561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u="none" sz="3399">
                  <a:solidFill>
                    <a:srgbClr val="1B1464"/>
                  </a:solidFill>
                  <a:latin typeface="Barlow Bold"/>
                </a:rPr>
                <a:t>MATEMATİK</a:t>
              </a:r>
            </a:p>
            <a:p>
              <a:pPr algn="ctr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u="none" sz="3399">
                  <a:solidFill>
                    <a:srgbClr val="1B1464"/>
                  </a:solidFill>
                  <a:latin typeface="Barlow Bold"/>
                </a:rPr>
                <a:t>20 SORU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3240327" y="5583090"/>
            <a:ext cx="3513291" cy="2995334"/>
            <a:chOff x="0" y="0"/>
            <a:chExt cx="4684388" cy="3993778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4653061" cy="3993778"/>
              <a:chOff x="0" y="0"/>
              <a:chExt cx="6350000" cy="6350000"/>
            </a:xfrm>
          </p:grpSpPr>
          <p:sp>
            <p:nvSpPr>
              <p:cNvPr name="Freeform 24" id="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0">
              <a:off x="31327" y="1365381"/>
              <a:ext cx="4653061" cy="1561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u="none" sz="3399">
                  <a:solidFill>
                    <a:srgbClr val="1B1464"/>
                  </a:solidFill>
                  <a:latin typeface="Barlow Bold"/>
                </a:rPr>
                <a:t>FEN BİLİMLERİ</a:t>
              </a:r>
            </a:p>
            <a:p>
              <a:pPr algn="ctr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u="none" sz="3399">
                  <a:solidFill>
                    <a:srgbClr val="1B1464"/>
                  </a:solidFill>
                  <a:latin typeface="Barlow Bold"/>
                </a:rPr>
                <a:t>20 SORU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DAE8cx-rQFE</dc:identifier>
  <dcterms:modified xsi:type="dcterms:W3CDTF">2011-08-01T06:04:30Z</dcterms:modified>
  <cp:revision>1</cp:revision>
  <dc:title>LİSELERE GEÇİŞ SİSTEMİ</dc:title>
</cp:coreProperties>
</file>